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127"/>
  </p:handoutMasterIdLst>
  <p:sldIdLst>
    <p:sldId id="916" r:id="rId3"/>
    <p:sldId id="259" r:id="rId4"/>
    <p:sldId id="268" r:id="rId6"/>
    <p:sldId id="1389" r:id="rId7"/>
    <p:sldId id="1390" r:id="rId8"/>
    <p:sldId id="1391" r:id="rId9"/>
    <p:sldId id="2538" r:id="rId10"/>
    <p:sldId id="2537" r:id="rId11"/>
    <p:sldId id="2332" r:id="rId12"/>
    <p:sldId id="2333" r:id="rId13"/>
    <p:sldId id="756" r:id="rId14"/>
    <p:sldId id="757" r:id="rId15"/>
    <p:sldId id="753" r:id="rId16"/>
    <p:sldId id="752" r:id="rId17"/>
    <p:sldId id="754" r:id="rId18"/>
    <p:sldId id="755" r:id="rId19"/>
    <p:sldId id="400" r:id="rId20"/>
    <p:sldId id="454" r:id="rId21"/>
    <p:sldId id="2539" r:id="rId22"/>
    <p:sldId id="2540" r:id="rId23"/>
    <p:sldId id="2229" r:id="rId24"/>
    <p:sldId id="719" r:id="rId25"/>
    <p:sldId id="720" r:id="rId26"/>
    <p:sldId id="721" r:id="rId27"/>
    <p:sldId id="1536" r:id="rId28"/>
    <p:sldId id="1759" r:id="rId29"/>
    <p:sldId id="1533" r:id="rId30"/>
    <p:sldId id="1645" r:id="rId31"/>
    <p:sldId id="1755" r:id="rId32"/>
    <p:sldId id="1998" r:id="rId33"/>
    <p:sldId id="1535" r:id="rId34"/>
    <p:sldId id="1761" r:id="rId35"/>
    <p:sldId id="2445" r:id="rId36"/>
    <p:sldId id="1972" r:id="rId37"/>
    <p:sldId id="1973" r:id="rId38"/>
    <p:sldId id="1974" r:id="rId39"/>
    <p:sldId id="1976" r:id="rId40"/>
    <p:sldId id="1977" r:id="rId41"/>
    <p:sldId id="1978" r:id="rId42"/>
    <p:sldId id="1979" r:id="rId43"/>
    <p:sldId id="1982" r:id="rId44"/>
    <p:sldId id="1983" r:id="rId45"/>
    <p:sldId id="1984" r:id="rId46"/>
    <p:sldId id="1985" r:id="rId47"/>
    <p:sldId id="1990" r:id="rId48"/>
    <p:sldId id="2001" r:id="rId49"/>
    <p:sldId id="1991" r:id="rId50"/>
    <p:sldId id="1992" r:id="rId51"/>
    <p:sldId id="1994" r:id="rId52"/>
    <p:sldId id="1997" r:id="rId53"/>
    <p:sldId id="2002" r:id="rId54"/>
    <p:sldId id="1500" r:id="rId55"/>
    <p:sldId id="1501" r:id="rId56"/>
    <p:sldId id="1503" r:id="rId57"/>
    <p:sldId id="1507" r:id="rId58"/>
    <p:sldId id="1539" r:id="rId59"/>
    <p:sldId id="1540" r:id="rId60"/>
    <p:sldId id="365" r:id="rId61"/>
    <p:sldId id="1220" r:id="rId62"/>
    <p:sldId id="1221" r:id="rId63"/>
    <p:sldId id="556" r:id="rId64"/>
    <p:sldId id="832" r:id="rId65"/>
    <p:sldId id="833" r:id="rId66"/>
    <p:sldId id="834" r:id="rId67"/>
    <p:sldId id="835" r:id="rId68"/>
    <p:sldId id="2004" r:id="rId69"/>
    <p:sldId id="875" r:id="rId70"/>
    <p:sldId id="1089" r:id="rId71"/>
    <p:sldId id="1090" r:id="rId72"/>
    <p:sldId id="1538" r:id="rId73"/>
    <p:sldId id="1091" r:id="rId74"/>
    <p:sldId id="1167" r:id="rId75"/>
    <p:sldId id="977" r:id="rId76"/>
    <p:sldId id="761" r:id="rId77"/>
    <p:sldId id="762" r:id="rId78"/>
    <p:sldId id="763" r:id="rId79"/>
    <p:sldId id="2179" r:id="rId80"/>
    <p:sldId id="2180" r:id="rId81"/>
    <p:sldId id="1291" r:id="rId82"/>
    <p:sldId id="1293" r:id="rId83"/>
    <p:sldId id="1294" r:id="rId84"/>
    <p:sldId id="1297" r:id="rId85"/>
    <p:sldId id="1295" r:id="rId86"/>
    <p:sldId id="1296" r:id="rId87"/>
    <p:sldId id="1299" r:id="rId88"/>
    <p:sldId id="1298" r:id="rId89"/>
    <p:sldId id="2141" r:id="rId90"/>
    <p:sldId id="1334" r:id="rId91"/>
    <p:sldId id="1335" r:id="rId92"/>
    <p:sldId id="1336" r:id="rId93"/>
    <p:sldId id="1338" r:id="rId94"/>
    <p:sldId id="1339" r:id="rId95"/>
    <p:sldId id="2181" r:id="rId96"/>
    <p:sldId id="1340" r:id="rId97"/>
    <p:sldId id="1341" r:id="rId98"/>
    <p:sldId id="1342" r:id="rId99"/>
    <p:sldId id="1343" r:id="rId100"/>
    <p:sldId id="1344" r:id="rId101"/>
    <p:sldId id="1541" r:id="rId102"/>
    <p:sldId id="1542" r:id="rId103"/>
    <p:sldId id="1543" r:id="rId104"/>
    <p:sldId id="1544" r:id="rId105"/>
    <p:sldId id="1545" r:id="rId106"/>
    <p:sldId id="1378" r:id="rId107"/>
    <p:sldId id="1381" r:id="rId108"/>
    <p:sldId id="1382" r:id="rId109"/>
    <p:sldId id="1383" r:id="rId110"/>
    <p:sldId id="1384" r:id="rId111"/>
    <p:sldId id="1380" r:id="rId112"/>
    <p:sldId id="1385" r:id="rId113"/>
    <p:sldId id="1386" r:id="rId114"/>
    <p:sldId id="1021" r:id="rId115"/>
    <p:sldId id="638" r:id="rId116"/>
    <p:sldId id="1022" r:id="rId117"/>
    <p:sldId id="876" r:id="rId118"/>
    <p:sldId id="737" r:id="rId119"/>
    <p:sldId id="730" r:id="rId120"/>
    <p:sldId id="1287" r:id="rId121"/>
    <p:sldId id="1333" r:id="rId122"/>
    <p:sldId id="2003" r:id="rId123"/>
    <p:sldId id="282" r:id="rId124"/>
    <p:sldId id="554" r:id="rId125"/>
    <p:sldId id="285"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4BD9"/>
    <a:srgbClr val="161E2D"/>
    <a:srgbClr val="AE0212"/>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1" Type="http://schemas.openxmlformats.org/officeDocument/2006/relationships/commentAuthors" Target="commentAuthors.xml"/><Relationship Id="rId130" Type="http://schemas.openxmlformats.org/officeDocument/2006/relationships/tableStyles" Target="tableStyles.xml"/><Relationship Id="rId13" Type="http://schemas.openxmlformats.org/officeDocument/2006/relationships/slide" Target="slides/slide10.xml"/><Relationship Id="rId129" Type="http://schemas.openxmlformats.org/officeDocument/2006/relationships/viewProps" Target="viewProps.xml"/><Relationship Id="rId128" Type="http://schemas.openxmlformats.org/officeDocument/2006/relationships/presProps" Target="presProps.xml"/><Relationship Id="rId127" Type="http://schemas.openxmlformats.org/officeDocument/2006/relationships/handoutMaster" Target="handoutMasters/handoutMaster1.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work in the area of ​​computing since the year 2000.</a:t>
            </a:r>
            <a:endParaRPr lang="en-US"/>
          </a:p>
          <a:p>
            <a:endParaRPr lang="en-US"/>
          </a:p>
          <a:p>
            <a:r>
              <a:rPr lang="en-US"/>
              <a:t>I am currently a graduate in Computer Science, I have two specializations in Information Security (UniLeya) and the other in Intermediate Media (UFG). Prior to my graduation, I graduated from Cepa (Centro de Estudos Profissionalizantes de Anápolis) Developing Systems and attending FreeCodeCamp to evolve knowledge.</a:t>
            </a:r>
            <a:endParaRPr lang="en-US"/>
          </a:p>
          <a:p>
            <a:endParaRPr lang="en-US"/>
          </a:p>
          <a:p>
            <a:r>
              <a:rPr lang="en-US"/>
              <a:t>I worked in this time with several technologies among them,</a:t>
            </a:r>
            <a:endParaRPr lang="en-US"/>
          </a:p>
          <a:p>
            <a:r>
              <a:rPr lang="en-US"/>
              <a:t>Java</a:t>
            </a:r>
            <a:endParaRPr lang="en-US"/>
          </a:p>
          <a:p>
            <a:r>
              <a:rPr lang="en-US"/>
              <a:t>Spring Framework (dependency injection, Spring Data, Spring Security, Spring boot)</a:t>
            </a:r>
            <a:endParaRPr lang="en-US"/>
          </a:p>
          <a:p>
            <a:r>
              <a:rPr lang="en-US"/>
              <a:t>WebService (Rest / Soap)</a:t>
            </a:r>
            <a:endParaRPr lang="en-US"/>
          </a:p>
          <a:p>
            <a:r>
              <a:rPr lang="en-US"/>
              <a:t>Hibernate</a:t>
            </a:r>
            <a:endParaRPr lang="en-US"/>
          </a:p>
          <a:p>
            <a:r>
              <a:rPr lang="en-US"/>
              <a:t>HTML 5</a:t>
            </a:r>
            <a:endParaRPr lang="en-US"/>
          </a:p>
          <a:p>
            <a:r>
              <a:rPr lang="en-US"/>
              <a:t>Javascript, NodeJs</a:t>
            </a:r>
            <a:endParaRPr lang="en-US"/>
          </a:p>
          <a:p>
            <a:r>
              <a:rPr lang="en-US"/>
              <a:t>CSS, CSS3</a:t>
            </a:r>
            <a:endParaRPr lang="en-US"/>
          </a:p>
          <a:p>
            <a:r>
              <a:rPr lang="en-US"/>
              <a:t>Bootstrap</a:t>
            </a:r>
            <a:endParaRPr lang="en-US"/>
          </a:p>
          <a:p>
            <a:r>
              <a:rPr lang="en-US"/>
              <a:t>JSP</a:t>
            </a:r>
            <a:endParaRPr lang="en-US"/>
          </a:p>
          <a:p>
            <a:r>
              <a:rPr lang="en-US"/>
              <a:t>JSF (Primefaces)</a:t>
            </a:r>
            <a:endParaRPr lang="en-US"/>
          </a:p>
          <a:p>
            <a:r>
              <a:rPr lang="en-US"/>
              <a:t>AngularJS, React, React Native and VueJS</a:t>
            </a:r>
            <a:endParaRPr lang="en-US"/>
          </a:p>
          <a:p>
            <a:r>
              <a:rPr lang="en-US"/>
              <a:t>Database (Oracle, SqlServer, Postgres, MySQL and DB2)</a:t>
            </a:r>
            <a:endParaRPr lang="en-US"/>
          </a:p>
          <a:p>
            <a:r>
              <a:rPr lang="en-US"/>
              <a:t>Non-Relational Database (MongoDb, Neo4J)</a:t>
            </a:r>
            <a:endParaRPr lang="en-US"/>
          </a:p>
          <a:p>
            <a:r>
              <a:rPr lang="en-US"/>
              <a:t>Junit</a:t>
            </a:r>
            <a:endParaRPr lang="en-US"/>
          </a:p>
          <a:p>
            <a:r>
              <a:rPr lang="en-US"/>
              <a:t>Selenium</a:t>
            </a:r>
            <a:endParaRPr lang="en-US"/>
          </a:p>
          <a:p>
            <a:r>
              <a:rPr lang="en-US"/>
              <a:t>I am a computer teacher and Free Software enthusiast.</a:t>
            </a:r>
            <a:endParaRPr lang="en-US"/>
          </a:p>
          <a:p>
            <a:endParaRPr lang="en-US"/>
          </a:p>
          <a:p>
            <a:r>
              <a:rPr lang="en-US"/>
              <a:t>I helped coordinate FLISOL 2013,2014,2015 and 2016 in Anápolis-Goiás. Participate actively in the Free Software movement in Goiás, a member of the Anapolivre community, I am currently a Developer Analyst at </a:t>
            </a:r>
            <a:r>
              <a:rPr lang="en-US">
                <a:sym typeface="+mn-ea"/>
              </a:rPr>
              <a:t>Grupo GFT</a:t>
            </a:r>
            <a:r>
              <a:rPr lang="en-US"/>
              <a:t>, where I work with Java and Angular projects, where I have been working since 2018.</a:t>
            </a:r>
            <a:endParaRPr lang="en-US"/>
          </a:p>
          <a:p>
            <a:endParaRPr lang="en-US"/>
          </a:p>
          <a:p>
            <a:endParaRPr lang="en-US"/>
          </a:p>
          <a:p>
            <a:r>
              <a:rPr lang="en-US">
                <a:sym typeface="+mn-ea"/>
              </a:rPr>
              <a:t>I helped coordinate FLISOL 2013,2014</a:t>
            </a:r>
            <a:endParaRPr lang="en-US">
              <a:sym typeface="+mn-ea"/>
            </a:endParaRPr>
          </a:p>
          <a:p>
            <a:endParaRPr lang="en-US"/>
          </a:p>
          <a:p>
            <a:endParaRPr lang="en-US"/>
          </a:p>
          <a:p>
            <a:r>
              <a:rPr lang="en-US">
                <a:sym typeface="+mn-ea"/>
              </a:rPr>
              <a:t>I helped coordinate </a:t>
            </a:r>
            <a:r>
              <a:rPr lang="pt-PT" altLang="en-US">
                <a:sym typeface="+mn-ea"/>
              </a:rPr>
              <a:t>JoinCommunity </a:t>
            </a:r>
            <a:r>
              <a:rPr lang="en-US">
                <a:sym typeface="+mn-ea"/>
              </a:rPr>
              <a:t>20</a:t>
            </a:r>
            <a:r>
              <a:rPr lang="pt-PT" altLang="en-US">
                <a:sym typeface="+mn-ea"/>
              </a:rPr>
              <a:t>22</a:t>
            </a:r>
            <a:r>
              <a:rPr lang="en-US">
                <a:sym typeface="+mn-ea"/>
              </a:rPr>
              <a:t>,</a:t>
            </a:r>
            <a:r>
              <a:rPr lang="pt-PT" altLang="en-US">
                <a:sym typeface="+mn-ea"/>
              </a:rPr>
              <a:t> </a:t>
            </a:r>
            <a:r>
              <a:rPr lang="en-US">
                <a:sym typeface="+mn-ea"/>
              </a:rPr>
              <a:t>20</a:t>
            </a:r>
            <a:r>
              <a:rPr lang="pt-PT" altLang="en-US">
                <a:sym typeface="+mn-ea"/>
              </a:rPr>
              <a:t>23</a:t>
            </a:r>
            <a:endParaRPr lang="en-US">
              <a:sym typeface="+mn-ea"/>
            </a:endParaRPr>
          </a:p>
          <a:p>
            <a:endParaRPr lang="en-US"/>
          </a:p>
          <a:p>
            <a:r>
              <a:rPr lang="en-US"/>
              <a:t>Grupo GFT </a:t>
            </a:r>
            <a:endParaRPr lang="en-US"/>
          </a:p>
          <a:p>
            <a:r>
              <a:rPr lang="en-US"/>
              <a:t>Java, Spring Boot, JPA, RestTemplate, WebClient, Reactive Programming, Functional Programming, Rest Assured, Mockito, Unit Testing, Cumcuber, Kafka, RabbitMQ, ActiveMQ, Azure Services, AWS Services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There is an AWS extension that can be installed in vscode, it shows you which services were created, being the same useful, helping in many cases</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Thanks for your time</a:t>
            </a:r>
            <a:endParaRPr lang="en-US"/>
          </a:p>
          <a:p>
            <a:endParaRPr lang="en-US"/>
          </a:p>
          <a:p>
            <a:r>
              <a:rPr lang="en-US"/>
              <a:t>let's go</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wanted to ask a question to Chat GPT (OpenAI) and Bard (Google), and upon receiving the answer, I thought, if I follow these steps that were suggested to me I could understand better about AWS Serverless.</a:t>
            </a:r>
            <a:endParaRPr lang="en-US"/>
          </a:p>
          <a:p>
            <a:endParaRPr lang="en-US"/>
          </a:p>
          <a:p>
            <a:r>
              <a:rPr lang="en-US"/>
              <a:t>Yes, this presentation in tutorial mode was born from this question.</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 reached a different level</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Both chatGPT and bard answered something similar, some small differences, but the same model</a:t>
            </a:r>
            <a:endParaRPr lang="en-US"/>
          </a:p>
          <a:p>
            <a:endParaRPr lang="en-US"/>
          </a:p>
          <a:p>
            <a:r>
              <a:rPr lang="en-US"/>
              <a:t>divided the content to be learned into weeks and at the end a message that leads the user to have something like discipline, talk to people with more knowledge on the subject and try, try and try</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algn="l"/>
            <a:endParaRPr lang="en-US">
              <a:solidFill>
                <a:schemeClr val="bg1"/>
              </a:solidFill>
              <a:sym typeface="+mn-ea"/>
            </a:endParaRPr>
          </a:p>
          <a:p>
            <a:pPr algn="l"/>
            <a:r>
              <a:rPr lang="en-US">
                <a:solidFill>
                  <a:schemeClr val="bg1"/>
                </a:solidFill>
                <a:sym typeface="+mn-ea"/>
              </a:rPr>
              <a:t>When I think about the question about creating a regular, then I thought about creating something,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started studying, step by step, AWS serverless technologies, one after another,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got to know AWS CDK,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come from a world where we only code, there were professionals with the knowledge about DevOps (Culture), however, we are currently the center of all tasks, from requirements analysis, such as unit testing and also in application observability issues, our activities have increased proportionally to the challenges of a new world of development using cloud computing</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In this use case, we will work on creating an application that can save, change, search and delete an item, such as an item register, widely used in e-commerce, such as:</a:t>
            </a:r>
            <a:endParaRPr lang="en-US">
              <a:solidFill>
                <a:schemeClr val="bg1"/>
              </a:solidFill>
              <a:sym typeface="+mn-ea"/>
            </a:endParaRPr>
          </a:p>
          <a:p>
            <a:pPr algn="l"/>
            <a:r>
              <a:rPr lang="en-US">
                <a:solidFill>
                  <a:schemeClr val="bg1"/>
                </a:solidFill>
                <a:sym typeface="+mn-ea"/>
              </a:rPr>
              <a:t>Alibaba (China) US$ 1,249 tri</a:t>
            </a:r>
            <a:endParaRPr lang="en-US">
              <a:solidFill>
                <a:schemeClr val="bg1"/>
              </a:solidFill>
              <a:sym typeface="+mn-ea"/>
            </a:endParaRPr>
          </a:p>
          <a:p>
            <a:pPr algn="l"/>
            <a:r>
              <a:rPr lang="en-US">
                <a:solidFill>
                  <a:schemeClr val="bg1"/>
                </a:solidFill>
                <a:sym typeface="+mn-ea"/>
              </a:rPr>
              <a:t>Amazon (United States) US$602 billion</a:t>
            </a:r>
            <a:endParaRPr lang="en-US">
              <a:solidFill>
                <a:schemeClr val="bg1"/>
              </a:solidFill>
              <a:sym typeface="+mn-ea"/>
            </a:endParaRPr>
          </a:p>
          <a:p>
            <a:pPr algn="l"/>
            <a:r>
              <a:rPr lang="en-US">
                <a:solidFill>
                  <a:schemeClr val="bg1"/>
                </a:solidFill>
                <a:sym typeface="+mn-ea"/>
              </a:rPr>
              <a:t>JD.com (China) US$505 billion</a:t>
            </a:r>
            <a:endParaRPr lang="en-US">
              <a:solidFill>
                <a:schemeClr val="bg1"/>
              </a:solidFill>
              <a:sym typeface="+mn-ea"/>
            </a:endParaRPr>
          </a:p>
          <a:p>
            <a:pPr algn="l"/>
            <a:r>
              <a:rPr lang="en-US">
                <a:solidFill>
                  <a:schemeClr val="bg1"/>
                </a:solidFill>
                <a:sym typeface="+mn-ea"/>
              </a:rPr>
              <a:t>Pinduoduo (China) US$383 billion</a:t>
            </a:r>
            <a:endParaRPr lang="en-US">
              <a:solidFill>
                <a:schemeClr val="bg1"/>
              </a:solidFill>
              <a:sym typeface="+mn-ea"/>
            </a:endParaRPr>
          </a:p>
          <a:p>
            <a:pPr algn="l"/>
            <a:r>
              <a:rPr lang="en-US">
                <a:solidFill>
                  <a:schemeClr val="bg1"/>
                </a:solidFill>
                <a:sym typeface="+mn-ea"/>
              </a:rPr>
              <a:t>eBay (United States) US$85 billion</a:t>
            </a:r>
            <a:endParaRPr lang="en-US">
              <a:solidFill>
                <a:schemeClr val="bg1"/>
              </a:solidFill>
              <a:sym typeface="+mn-ea"/>
            </a:endParaRPr>
          </a:p>
          <a:p>
            <a:pPr algn="l"/>
            <a:r>
              <a:rPr lang="en-US">
                <a:solidFill>
                  <a:schemeClr val="bg1"/>
                </a:solidFill>
                <a:sym typeface="+mn-ea"/>
              </a:rPr>
              <a:t>Walmart (United States) US$ 73.2 billion</a:t>
            </a:r>
            <a:endParaRPr lang="en-US">
              <a:solidFill>
                <a:schemeClr val="bg1"/>
              </a:solidFill>
              <a:sym typeface="+mn-ea"/>
            </a:endParaRPr>
          </a:p>
          <a:p>
            <a:pPr algn="l"/>
            <a:r>
              <a:rPr lang="en-US">
                <a:solidFill>
                  <a:schemeClr val="bg1"/>
                </a:solidFill>
                <a:sym typeface="+mn-ea"/>
              </a:rPr>
              <a:t>Shopee (Singapore) US$62.6 billion</a:t>
            </a:r>
            <a:endParaRPr lang="en-US">
              <a:solidFill>
                <a:schemeClr val="bg1"/>
              </a:solidFill>
              <a:sym typeface="+mn-ea"/>
            </a:endParaRPr>
          </a:p>
          <a:p>
            <a:pPr algn="l"/>
            <a:r>
              <a:rPr lang="en-US">
                <a:solidFill>
                  <a:schemeClr val="bg1"/>
                </a:solidFill>
                <a:sym typeface="+mn-ea"/>
              </a:rPr>
              <a:t>Rakuten (China) US$ 32.8 billion</a:t>
            </a:r>
            <a:endParaRPr lang="en-US">
              <a:solidFill>
                <a:schemeClr val="bg1"/>
              </a:solidFill>
              <a:sym typeface="+mn-ea"/>
            </a:endParaRPr>
          </a:p>
          <a:p>
            <a:pPr algn="l"/>
            <a:r>
              <a:rPr lang="en-US">
                <a:solidFill>
                  <a:schemeClr val="bg1"/>
                </a:solidFill>
                <a:sym typeface="+mn-ea"/>
              </a:rPr>
              <a:t>Mercado Libre (Argentina) US$ 28.4 billion</a:t>
            </a:r>
            <a:endParaRPr lang="en-US">
              <a:solidFill>
                <a:schemeClr val="bg1"/>
              </a:solidFill>
              <a:sym typeface="+mn-ea"/>
            </a:endParaRPr>
          </a:p>
          <a:p>
            <a:pPr algn="l"/>
            <a:r>
              <a:rPr lang="en-US">
                <a:solidFill>
                  <a:schemeClr val="bg1"/>
                </a:solidFill>
                <a:sym typeface="+mn-ea"/>
              </a:rPr>
              <a:t>Vipshop (China) US$ 26 billion</a:t>
            </a:r>
            <a:endParaRPr lang="en-US">
              <a:solidFill>
                <a:schemeClr val="bg1"/>
              </a:solidFill>
              <a:sym typeface="+mn-ea"/>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this use case, we focus on creating API using the HTTP protocol, for this service we will use API Gateway in Rest API mode</a:t>
            </a:r>
            <a:endParaRPr lang="en-US"/>
          </a:p>
          <a:p>
            <a:endParaRPr lang="en-US"/>
          </a:p>
          <a:p>
            <a:r>
              <a:t>We will create 5 endpoints (Create, Update, getOne, getAll, Delete), using methods (Post, Patch, Get, Get, Delete) respectively</a:t>
            </a:r>
            <a:r>
              <a:rPr lang="pt-PT"/>
              <a:t>.</a:t>
            </a:r>
          </a:p>
          <a:p>
            <a:endParaRPr lang="pt-PT" altLang="en-US"/>
          </a:p>
          <a:p>
            <a:r>
              <a:rPr lang="pt-PT" altLang="en-US"/>
              <a:t>each endpoint is connected to a lambda function, using the Python programming language in its version 3.10 in its code</a:t>
            </a:r>
            <a:endParaRPr lang="pt-PT" altLang="en-US"/>
          </a:p>
          <a:p>
            <a:endParaRPr lang="pt-PT" altLang="en-US"/>
          </a:p>
          <a:p>
            <a:r>
              <a:rPr lang="pt-PT" altLang="en-US"/>
              <a:t>Lambda functions coded in Python will use Boto3, the AWS SDK for communication and manipulation of data or events between AWS services.</a:t>
            </a:r>
            <a:endParaRPr lang="pt-PT" altLang="en-US"/>
          </a:p>
          <a:p>
            <a:endParaRPr lang="pt-PT" altLang="en-US"/>
          </a:p>
          <a:p>
            <a:r>
              <a:rPr lang="pt-PT" altLang="en-US"/>
              <a:t>Something to clarify here at this point is the difference between CDK and SDK, CDK is used to create AWS services, but behind the same being used is the SDK to create all these services.</a:t>
            </a:r>
            <a:endParaRPr lang="pt-PT" altLang="en-US"/>
          </a:p>
          <a:p>
            <a:endParaRPr lang="pt-PT" altLang="en-US"/>
          </a:p>
          <a:p>
            <a:r>
              <a:rPr lang="pt-PT" altLang="en-US"/>
              <a:t>This is important because boto3 uses the SDK to communicate between services.</a:t>
            </a:r>
            <a:endParaRPr lang="pt-PT" altLang="en-US"/>
          </a:p>
          <a:p>
            <a:endParaRPr lang="pt-PT" altLang="en-US"/>
          </a:p>
          <a:p>
            <a:r>
              <a:rPr lang="pt-PT" altLang="en-US"/>
              <a:t>All services in this use case will be created using CDK in Java(11).</a:t>
            </a:r>
            <a:endParaRPr lang="pt-PT" altLang="en-US"/>
          </a:p>
          <a:p>
            <a:endParaRPr lang="pt-PT" altLang="en-US"/>
          </a:p>
          <a:p>
            <a:r>
              <a:rPr lang="pt-PT" altLang="en-US"/>
              <a:t>You can point the qrcode reader and see the repository on github (weder96), or follow the link below, where you will find all the codes that we will use in this use case</a:t>
            </a:r>
            <a:endParaRPr lang="pt-PT"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1. </a:t>
            </a:r>
            <a:r>
              <a:rPr lang="en-US"/>
              <a:t>It is necessary to create an account on AWS, when creating it they will ask for a credit card number, but only for validation and additional usage charges, however when creating your account you will be starting your free tier, in our case all the services that we will use for create our use case, there is no additional cost</a:t>
            </a:r>
            <a:r>
              <a:rPr lang="pt-PT" altLang="en-US"/>
              <a:t>.</a:t>
            </a:r>
            <a:endParaRPr lang="pt-PT" altLang="en-US"/>
          </a:p>
          <a:p>
            <a:endParaRPr lang="pt-PT" altLang="en-US"/>
          </a:p>
          <a:p>
            <a:r>
              <a:rPr lang="pt-PT" altLang="en-US"/>
              <a:t>2. CLI it is necessary to configure your accesskey and secretKey to use the command execution feature that creates services in AWS without the need for manual creation via the console, just use the console to validate that it was created as specified</a:t>
            </a:r>
            <a:endParaRPr lang="pt-PT" altLang="en-US"/>
          </a:p>
          <a:p>
            <a:endParaRPr lang="pt-PT" altLang="en-US"/>
          </a:p>
          <a:p>
            <a:r>
              <a:rPr lang="pt-PT" altLang="en-US"/>
              <a:t>3. This is optional, as it can be tested directly with lambda functions, but it's nice to have some knowledge of programming in Python</a:t>
            </a:r>
            <a:endParaRPr lang="pt-PT" altLang="en-US"/>
          </a:p>
          <a:p>
            <a:endParaRPr lang="pt-PT" altLang="en-US"/>
          </a:p>
          <a:p>
            <a:r>
              <a:rPr lang="pt-PT" altLang="en-US"/>
              <a:t>4. </a:t>
            </a:r>
            <a:r>
              <a:rPr lang="pt-PT" altLang="en-US">
                <a:sym typeface="+mn-ea"/>
              </a:rPr>
              <a:t>This is optional </a:t>
            </a:r>
            <a:r>
              <a:rPr lang="pt-PT" altLang="en-US"/>
              <a:t>Visual Studio Code is a source code editor developed by Microsoft for Windows, Linux, and macOS. It includes support for debugging, built-in Git versioning, syntax highlighting, smart code completion, snippets, and code refactoring. </a:t>
            </a:r>
            <a:r>
              <a:rPr lang="pt-PT" altLang="en-US">
                <a:sym typeface="+mn-ea"/>
              </a:rPr>
              <a:t>release </a:t>
            </a:r>
            <a:r>
              <a:rPr lang="pt-PT" altLang="en-US">
                <a:sym typeface="+mn-ea"/>
              </a:rPr>
              <a:t>2015 </a:t>
            </a:r>
            <a:endParaRPr lang="pt-PT" altLang="en-US"/>
          </a:p>
          <a:p>
            <a:endParaRPr lang="pt-PT" altLang="en-US"/>
          </a:p>
          <a:p>
            <a:r>
              <a:rPr lang="pt-PT" altLang="en-US"/>
              <a:t>5. </a:t>
            </a:r>
            <a:r>
              <a:rPr lang="pt-PT" altLang="en-US">
                <a:sym typeface="+mn-ea"/>
              </a:rPr>
              <a:t>This is optional </a:t>
            </a:r>
            <a:r>
              <a:rPr lang="pt-PT" altLang="en-US"/>
              <a:t>IntelliJ IDEA is an integrated development environment written in Java for developing computer software written in Java, Kotlin, Groovy, and other JVM-based languages. </a:t>
            </a:r>
            <a:r>
              <a:rPr lang="pt-PT" altLang="en-US">
                <a:sym typeface="+mn-ea"/>
              </a:rPr>
              <a:t>release </a:t>
            </a:r>
            <a:r>
              <a:rPr lang="pt-PT" altLang="en-US"/>
              <a:t>2001, you can use the community version</a:t>
            </a:r>
            <a:endParaRPr lang="pt-PT" altLang="en-US"/>
          </a:p>
          <a:p>
            <a:endParaRPr lang="pt-PT" altLang="en-US"/>
          </a:p>
          <a:p>
            <a:r>
              <a:rPr lang="pt-PT" altLang="en-US"/>
              <a:t>6. </a:t>
            </a:r>
            <a:r>
              <a:rPr lang="pt-PT" altLang="en-US">
                <a:sym typeface="+mn-ea"/>
              </a:rPr>
              <a:t>This is optional </a:t>
            </a:r>
            <a:r>
              <a:rPr lang="pt-PT" altLang="en-US"/>
              <a:t>Postman is an API platform for developers. The company is locate in San Francisco and maintains an office in Bangalore, where it was founded. As of February 2023, Postman reports having more than 25 million registered users and 75,000 open APIs, which it says constitutes the world's largest public API hub.</a:t>
            </a:r>
            <a:endParaRPr lang="pt-PT" altLang="en-US"/>
          </a:p>
          <a:p>
            <a:r>
              <a:rPr lang="pt-PT" altLang="en-US"/>
              <a:t>We will use postman to make http calls on our created endpoint</a:t>
            </a:r>
            <a:endParaRPr lang="pt-PT" altLang="en-US"/>
          </a:p>
          <a:p>
            <a:endParaRPr lang="pt-PT" altLang="en-US"/>
          </a:p>
          <a:p>
            <a:r>
              <a:rPr lang="pt-PT" altLang="en-US"/>
              <a:t>Note:  items listed as optional can be exchanged for others that have the same purpose</a:t>
            </a:r>
            <a:endParaRPr lang="pt-PT" altLang="en-US"/>
          </a:p>
          <a:p>
            <a:endParaRPr lang="pt-PT" altLang="en-US"/>
          </a:p>
          <a:p>
            <a:endParaRPr lang="pt-PT" altLang="en-US"/>
          </a:p>
          <a:p>
            <a:endParaRPr lang="pt-PT"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You can install aws-cli on several distributions, however it is </a:t>
            </a:r>
            <a:r>
              <a:rPr lang="pt-PT" altLang="en-US"/>
              <a:t>better </a:t>
            </a:r>
            <a:r>
              <a:rPr lang="en-US"/>
              <a:t>to install directly from the AWS repository, because you cannot guarantee that the latest version when installed by third-party repositories</a:t>
            </a:r>
            <a:endParaRPr lang="en-US"/>
          </a:p>
          <a:p>
            <a:endParaRPr lang="en-US"/>
          </a:p>
          <a:p>
            <a:r>
              <a:rPr lang="pt-PT" altLang="en-US"/>
              <a:t>T</a:t>
            </a:r>
            <a:r>
              <a:rPr lang="en-US"/>
              <a:t>his example</a:t>
            </a:r>
            <a:r>
              <a:rPr lang="pt-PT" altLang="en-US"/>
              <a:t>(slide presentation)</a:t>
            </a:r>
            <a:r>
              <a:rPr lang="en-US"/>
              <a:t> we are installing aws-cli on a 64 bit </a:t>
            </a:r>
            <a:r>
              <a:rPr lang="pt-PT" altLang="en-US"/>
              <a:t>(</a:t>
            </a:r>
            <a:r>
              <a:rPr lang="en-US"/>
              <a:t>Linux Mint 21.2 "Victoria"</a:t>
            </a:r>
            <a:r>
              <a:rPr lang="pt-PT" altLang="en-US"/>
              <a:t>), using curl command , then unzipping and running the installation command,</a:t>
            </a:r>
            <a:endParaRPr lang="pt-PT"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3.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4.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5.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6.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97.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198.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19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201.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jpe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204.png"/><Relationship Id="rId1" Type="http://schemas.openxmlformats.org/officeDocument/2006/relationships/image" Target="../media/image203.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205.png"/></Relationships>
</file>

<file path=ppt/slides/_rels/slide11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206.png"/><Relationship Id="rId1" Type="http://schemas.openxmlformats.org/officeDocument/2006/relationships/image" Target="../media/image1.jpe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08.png"/><Relationship Id="rId1" Type="http://schemas.openxmlformats.org/officeDocument/2006/relationships/image" Target="../media/image207.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09.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2.png"/><Relationship Id="rId1" Type="http://schemas.openxmlformats.org/officeDocument/2006/relationships/image" Target="../media/image211.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4.png"/><Relationship Id="rId1" Type="http://schemas.openxmlformats.org/officeDocument/2006/relationships/image" Target="../media/image213.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5.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8.png"/><Relationship Id="rId1" Type="http://schemas.openxmlformats.org/officeDocument/2006/relationships/image" Target="../media/image217.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0.png"/><Relationship Id="rId1" Type="http://schemas.openxmlformats.org/officeDocument/2006/relationships/image" Target="../media/image21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2.png"/><Relationship Id="rId1" Type="http://schemas.openxmlformats.org/officeDocument/2006/relationships/image" Target="../media/image221.png"/></Relationships>
</file>

<file path=ppt/slides/_rels/slide121.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22.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5.png"/><Relationship Id="rId7" Type="http://schemas.openxmlformats.org/officeDocument/2006/relationships/hyperlink" Target="https://github.com/weder96&#13;" TargetMode="Externa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71.xml"/><Relationship Id="rId17" Type="http://schemas.openxmlformats.org/officeDocument/2006/relationships/slideLayout" Target="../slideLayouts/slideLayout1.xml"/><Relationship Id="rId16"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image" Target="../media/image230.png"/><Relationship Id="rId13" Type="http://schemas.openxmlformats.org/officeDocument/2006/relationships/hyperlink" Target="https://dev.to/weder96" TargetMode="External"/><Relationship Id="rId12" Type="http://schemas.openxmlformats.org/officeDocument/2006/relationships/image" Target="../media/image229.png"/><Relationship Id="rId11" Type="http://schemas.openxmlformats.org/officeDocument/2006/relationships/image" Target="../media/image228.png"/><Relationship Id="rId10" Type="http://schemas.openxmlformats.org/officeDocument/2006/relationships/image" Target="../media/image227.png"/><Relationship Id="rId1" Type="http://schemas.openxmlformats.org/officeDocument/2006/relationships/image" Target="../media/image22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36.png"/><Relationship Id="rId4" Type="http://schemas.openxmlformats.org/officeDocument/2006/relationships/image" Target="../media/image8.sv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sv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1.sv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4" Type="http://schemas.openxmlformats.org/officeDocument/2006/relationships/notesSlide" Target="../notesSlides/notesSlide13.xml"/><Relationship Id="rId23" Type="http://schemas.openxmlformats.org/officeDocument/2006/relationships/slideLayout" Target="../slideLayouts/slideLayout7.xml"/><Relationship Id="rId22" Type="http://schemas.openxmlformats.org/officeDocument/2006/relationships/image" Target="../media/image24.png"/><Relationship Id="rId21" Type="http://schemas.openxmlformats.org/officeDocument/2006/relationships/image" Target="../media/image65.png"/><Relationship Id="rId20" Type="http://schemas.openxmlformats.org/officeDocument/2006/relationships/image" Target="../media/image64.png"/><Relationship Id="rId2" Type="http://schemas.openxmlformats.org/officeDocument/2006/relationships/image" Target="../media/image49.png"/><Relationship Id="rId19" Type="http://schemas.openxmlformats.org/officeDocument/2006/relationships/image" Target="../media/image63.png"/><Relationship Id="rId18" Type="http://schemas.openxmlformats.org/officeDocument/2006/relationships/image" Target="../media/image20.png"/><Relationship Id="rId17" Type="http://schemas.openxmlformats.org/officeDocument/2006/relationships/image" Target="../media/image62.png"/><Relationship Id="rId16" Type="http://schemas.openxmlformats.org/officeDocument/2006/relationships/image" Target="../media/image61.png"/><Relationship Id="rId15" Type="http://schemas.openxmlformats.org/officeDocument/2006/relationships/image" Target="../media/image60.png"/><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openxmlformats.org/officeDocument/2006/relationships/image" Target="../media/image12.svg"/><Relationship Id="rId10" Type="http://schemas.openxmlformats.org/officeDocument/2006/relationships/image" Target="../media/image56.png"/><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8.png"/><Relationship Id="rId6" Type="http://schemas.openxmlformats.org/officeDocument/2006/relationships/image" Target="../media/image31.png"/><Relationship Id="rId5" Type="http://schemas.openxmlformats.org/officeDocument/2006/relationships/image" Target="../media/image67.png"/><Relationship Id="rId4" Type="http://schemas.openxmlformats.org/officeDocument/2006/relationships/image" Target="../media/image65.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6.png"/></Relationships>
</file>

<file path=ppt/slides/_rels/slide24.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73.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53.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9.png"/><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image" Target="../media/image7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0.png"/><Relationship Id="rId2" Type="http://schemas.openxmlformats.org/officeDocument/2006/relationships/image" Target="../media/image8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20.png"/><Relationship Id="rId1" Type="http://schemas.openxmlformats.org/officeDocument/2006/relationships/image" Target="../media/image84.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3.svg"/><Relationship Id="rId7" Type="http://schemas.openxmlformats.org/officeDocument/2006/relationships/image" Target="../media/image87.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86.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2.png"/><Relationship Id="rId2" Type="http://schemas.openxmlformats.org/officeDocument/2006/relationships/image" Target="../media/image88.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9" Type="http://schemas.openxmlformats.org/officeDocument/2006/relationships/image" Target="../media/image13.svg"/><Relationship Id="rId8" Type="http://schemas.openxmlformats.org/officeDocument/2006/relationships/image" Target="../media/image87.png"/><Relationship Id="rId7" Type="http://schemas.openxmlformats.org/officeDocument/2006/relationships/image" Target="../media/image15.svg"/><Relationship Id="rId6" Type="http://schemas.openxmlformats.org/officeDocument/2006/relationships/image" Target="../media/image90.png"/><Relationship Id="rId5" Type="http://schemas.openxmlformats.org/officeDocument/2006/relationships/image" Target="../media/image14.svg"/><Relationship Id="rId4" Type="http://schemas.openxmlformats.org/officeDocument/2006/relationships/image" Target="../media/image89.png"/><Relationship Id="rId3" Type="http://schemas.openxmlformats.org/officeDocument/2006/relationships/image" Target="../media/image51.png"/><Relationship Id="rId2" Type="http://schemas.openxmlformats.org/officeDocument/2006/relationships/image" Target="../media/image52.png"/><Relationship Id="rId15" Type="http://schemas.openxmlformats.org/officeDocument/2006/relationships/notesSlide" Target="../notesSlides/notesSlide18.xml"/><Relationship Id="rId14" Type="http://schemas.openxmlformats.org/officeDocument/2006/relationships/slideLayout" Target="../slideLayouts/slideLayout7.xml"/><Relationship Id="rId13" Type="http://schemas.openxmlformats.org/officeDocument/2006/relationships/image" Target="../media/image16.svg"/><Relationship Id="rId12" Type="http://schemas.openxmlformats.org/officeDocument/2006/relationships/image" Target="../media/image91.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1.png"/><Relationship Id="rId2" Type="http://schemas.openxmlformats.org/officeDocument/2006/relationships/image" Target="../media/image94.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13.svg"/><Relationship Id="rId1" Type="http://schemas.openxmlformats.org/officeDocument/2006/relationships/image" Target="../media/image87.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90.png"/><Relationship Id="rId3" Type="http://schemas.openxmlformats.org/officeDocument/2006/relationships/image" Target="../media/image51.png"/><Relationship Id="rId2" Type="http://schemas.openxmlformats.org/officeDocument/2006/relationships/image" Target="../media/image13.svg"/><Relationship Id="rId1" Type="http://schemas.openxmlformats.org/officeDocument/2006/relationships/image" Target="../media/image87.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51.png"/><Relationship Id="rId2" Type="http://schemas.openxmlformats.org/officeDocument/2006/relationships/image" Target="../media/image13.svg"/><Relationship Id="rId1" Type="http://schemas.openxmlformats.org/officeDocument/2006/relationships/image" Target="../media/image87.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97.png"/><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17.svg"/><Relationship Id="rId3" Type="http://schemas.openxmlformats.org/officeDocument/2006/relationships/image" Target="../media/image101.png"/><Relationship Id="rId2" Type="http://schemas.openxmlformats.org/officeDocument/2006/relationships/image" Target="../media/image48.png"/><Relationship Id="rId1" Type="http://schemas.openxmlformats.org/officeDocument/2006/relationships/image" Target="../media/image100.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1.svg"/><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4.png"/><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5.pn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9" Type="http://schemas.openxmlformats.org/officeDocument/2006/relationships/image" Target="../media/image113.png"/><Relationship Id="rId8" Type="http://schemas.openxmlformats.org/officeDocument/2006/relationships/image" Target="../media/image112.png"/><Relationship Id="rId7" Type="http://schemas.openxmlformats.org/officeDocument/2006/relationships/image" Target="../media/image111.png"/><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5" Type="http://schemas.openxmlformats.org/officeDocument/2006/relationships/notesSlide" Target="../notesSlides/notesSlide25.xml"/><Relationship Id="rId14" Type="http://schemas.openxmlformats.org/officeDocument/2006/relationships/slideLayout" Target="../slideLayouts/slideLayout7.xml"/><Relationship Id="rId13" Type="http://schemas.openxmlformats.org/officeDocument/2006/relationships/image" Target="../media/image117.png"/><Relationship Id="rId12" Type="http://schemas.openxmlformats.org/officeDocument/2006/relationships/image" Target="../media/image116.png"/><Relationship Id="rId11" Type="http://schemas.openxmlformats.org/officeDocument/2006/relationships/image" Target="../media/image115.png"/><Relationship Id="rId10" Type="http://schemas.openxmlformats.org/officeDocument/2006/relationships/image" Target="../media/image114.png"/><Relationship Id="rId1" Type="http://schemas.openxmlformats.org/officeDocument/2006/relationships/image" Target="../media/image6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119.png"/><Relationship Id="rId1" Type="http://schemas.openxmlformats.org/officeDocument/2006/relationships/image" Target="../media/image118.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1.png"/><Relationship Id="rId2" Type="http://schemas.openxmlformats.org/officeDocument/2006/relationships/image" Target="../media/image61.png"/><Relationship Id="rId1" Type="http://schemas.openxmlformats.org/officeDocument/2006/relationships/image" Target="../media/image120.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8.png"/><Relationship Id="rId2" Type="http://schemas.openxmlformats.org/officeDocument/2006/relationships/image" Target="../media/image122.png"/><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image" Target="../media/image12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125.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9.svg"/><Relationship Id="rId4" Type="http://schemas.openxmlformats.org/officeDocument/2006/relationships/image" Target="../media/image127.png"/><Relationship Id="rId3" Type="http://schemas.openxmlformats.org/officeDocument/2006/relationships/image" Target="../media/image18.svg"/><Relationship Id="rId2" Type="http://schemas.openxmlformats.org/officeDocument/2006/relationships/image" Target="../media/image126.png"/><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55.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19.svg"/><Relationship Id="rId4" Type="http://schemas.openxmlformats.org/officeDocument/2006/relationships/image" Target="../media/image127.png"/><Relationship Id="rId3" Type="http://schemas.openxmlformats.org/officeDocument/2006/relationships/image" Target="../media/image18.svg"/><Relationship Id="rId2" Type="http://schemas.openxmlformats.org/officeDocument/2006/relationships/image" Target="../media/image126.png"/><Relationship Id="rId12" Type="http://schemas.openxmlformats.org/officeDocument/2006/relationships/notesSlide" Target="../notesSlides/notesSlide29.xml"/><Relationship Id="rId11" Type="http://schemas.openxmlformats.org/officeDocument/2006/relationships/slideLayout" Target="../slideLayouts/slideLayout7.xml"/><Relationship Id="rId10" Type="http://schemas.openxmlformats.org/officeDocument/2006/relationships/image" Target="../media/image23.png"/><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129.png"/><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svg"/><Relationship Id="rId7" Type="http://schemas.openxmlformats.org/officeDocument/2006/relationships/image" Target="../media/image91.png"/><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21.png"/><Relationship Id="rId3" Type="http://schemas.openxmlformats.org/officeDocument/2006/relationships/image" Target="../media/image7.svg"/><Relationship Id="rId2" Type="http://schemas.openxmlformats.org/officeDocument/2006/relationships/image" Target="../media/image26.png"/><Relationship Id="rId10" Type="http://schemas.openxmlformats.org/officeDocument/2006/relationships/notesSlide" Target="../notesSlides/notesSlide31.xml"/><Relationship Id="rId1" Type="http://schemas.openxmlformats.org/officeDocument/2006/relationships/image" Target="../media/image3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90.png"/><Relationship Id="rId7" Type="http://schemas.openxmlformats.org/officeDocument/2006/relationships/image" Target="../media/image51.png"/><Relationship Id="rId6" Type="http://schemas.openxmlformats.org/officeDocument/2006/relationships/image" Target="../media/image14.svg"/><Relationship Id="rId5" Type="http://schemas.openxmlformats.org/officeDocument/2006/relationships/image" Target="../media/image89.png"/><Relationship Id="rId4" Type="http://schemas.openxmlformats.org/officeDocument/2006/relationships/image" Target="../media/image4.svg"/><Relationship Id="rId3" Type="http://schemas.openxmlformats.org/officeDocument/2006/relationships/image" Target="../media/image21.png"/><Relationship Id="rId2" Type="http://schemas.openxmlformats.org/officeDocument/2006/relationships/image" Target="../media/image7.svg"/><Relationship Id="rId16" Type="http://schemas.openxmlformats.org/officeDocument/2006/relationships/notesSlide" Target="../notesSlides/notesSlide32.xml"/><Relationship Id="rId15" Type="http://schemas.openxmlformats.org/officeDocument/2006/relationships/slideLayout" Target="../slideLayouts/slideLayout7.xml"/><Relationship Id="rId14" Type="http://schemas.openxmlformats.org/officeDocument/2006/relationships/image" Target="../media/image18.svg"/><Relationship Id="rId13" Type="http://schemas.openxmlformats.org/officeDocument/2006/relationships/image" Target="../media/image126.png"/><Relationship Id="rId12" Type="http://schemas.openxmlformats.org/officeDocument/2006/relationships/image" Target="../media/image48.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26.png"/></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9" Type="http://schemas.openxmlformats.org/officeDocument/2006/relationships/image" Target="../media/image133.png"/><Relationship Id="rId8" Type="http://schemas.openxmlformats.org/officeDocument/2006/relationships/image" Target="../media/image20.svg"/><Relationship Id="rId7" Type="http://schemas.openxmlformats.org/officeDocument/2006/relationships/image" Target="../media/image132.png"/><Relationship Id="rId6" Type="http://schemas.openxmlformats.org/officeDocument/2006/relationships/image" Target="../media/image7.svg"/><Relationship Id="rId5" Type="http://schemas.openxmlformats.org/officeDocument/2006/relationships/image" Target="../media/image26.png"/><Relationship Id="rId4" Type="http://schemas.openxmlformats.org/officeDocument/2006/relationships/image" Target="../media/image3.svg"/><Relationship Id="rId3" Type="http://schemas.openxmlformats.org/officeDocument/2006/relationships/image" Target="../media/image19.png"/><Relationship Id="rId2" Type="http://schemas.openxmlformats.org/officeDocument/2006/relationships/image" Target="../media/image131.png"/><Relationship Id="rId10" Type="http://schemas.openxmlformats.org/officeDocument/2006/relationships/slideLayout" Target="../slideLayouts/slideLayout7.xml"/><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4.png"/><Relationship Id="rId7" Type="http://schemas.openxmlformats.org/officeDocument/2006/relationships/image" Target="../media/image64.png"/><Relationship Id="rId6" Type="http://schemas.openxmlformats.org/officeDocument/2006/relationships/image" Target="../media/image130.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4.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1.svg"/><Relationship Id="rId7" Type="http://schemas.openxmlformats.org/officeDocument/2006/relationships/image" Target="../media/image136.png"/><Relationship Id="rId6" Type="http://schemas.openxmlformats.org/officeDocument/2006/relationships/image" Target="../media/image135.png"/><Relationship Id="rId5" Type="http://schemas.openxmlformats.org/officeDocument/2006/relationships/image" Target="../media/image53.png"/><Relationship Id="rId4" Type="http://schemas.openxmlformats.org/officeDocument/2006/relationships/image" Target="../media/image130.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23.svg"/><Relationship Id="rId14" Type="http://schemas.openxmlformats.org/officeDocument/2006/relationships/image" Target="../media/image138.png"/><Relationship Id="rId13" Type="http://schemas.openxmlformats.org/officeDocument/2006/relationships/image" Target="../media/image3.svg"/><Relationship Id="rId12" Type="http://schemas.openxmlformats.org/officeDocument/2006/relationships/image" Target="../media/image19.png"/><Relationship Id="rId11" Type="http://schemas.openxmlformats.org/officeDocument/2006/relationships/image" Target="../media/image22.svg"/><Relationship Id="rId10" Type="http://schemas.openxmlformats.org/officeDocument/2006/relationships/image" Target="../media/image137.png"/><Relationship Id="rId1" Type="http://schemas.openxmlformats.org/officeDocument/2006/relationships/image" Target="../media/image48.png"/></Relationships>
</file>

<file path=ppt/slides/_rels/slide6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1.svg"/><Relationship Id="rId7" Type="http://schemas.openxmlformats.org/officeDocument/2006/relationships/image" Target="../media/image136.png"/><Relationship Id="rId6" Type="http://schemas.openxmlformats.org/officeDocument/2006/relationships/image" Target="../media/image135.png"/><Relationship Id="rId5" Type="http://schemas.openxmlformats.org/officeDocument/2006/relationships/image" Target="../media/image53.png"/><Relationship Id="rId4" Type="http://schemas.openxmlformats.org/officeDocument/2006/relationships/image" Target="../media/image130.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15.svg"/><Relationship Id="rId14" Type="http://schemas.openxmlformats.org/officeDocument/2006/relationships/image" Target="../media/image90.png"/><Relationship Id="rId13" Type="http://schemas.openxmlformats.org/officeDocument/2006/relationships/image" Target="../media/image51.png"/><Relationship Id="rId12" Type="http://schemas.openxmlformats.org/officeDocument/2006/relationships/image" Target="../media/image23.svg"/><Relationship Id="rId11" Type="http://schemas.openxmlformats.org/officeDocument/2006/relationships/image" Target="../media/image138.png"/><Relationship Id="rId10" Type="http://schemas.openxmlformats.org/officeDocument/2006/relationships/image" Target="../media/image3.svg"/><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19.png"/><Relationship Id="rId7" Type="http://schemas.openxmlformats.org/officeDocument/2006/relationships/image" Target="../media/image22.svg"/><Relationship Id="rId6" Type="http://schemas.openxmlformats.org/officeDocument/2006/relationships/image" Target="../media/image137.png"/><Relationship Id="rId5" Type="http://schemas.openxmlformats.org/officeDocument/2006/relationships/image" Target="../media/image23.png"/><Relationship Id="rId4" Type="http://schemas.openxmlformats.org/officeDocument/2006/relationships/image" Target="../media/image130.png"/><Relationship Id="rId3" Type="http://schemas.openxmlformats.org/officeDocument/2006/relationships/image" Target="../media/image7.svg"/><Relationship Id="rId2" Type="http://schemas.openxmlformats.org/officeDocument/2006/relationships/image" Target="../media/image26.png"/><Relationship Id="rId14" Type="http://schemas.openxmlformats.org/officeDocument/2006/relationships/slideLayout" Target="../slideLayouts/slideLayout7.xml"/><Relationship Id="rId13" Type="http://schemas.openxmlformats.org/officeDocument/2006/relationships/image" Target="../media/image139.png"/><Relationship Id="rId12" Type="http://schemas.openxmlformats.org/officeDocument/2006/relationships/image" Target="../media/image52.png"/><Relationship Id="rId11" Type="http://schemas.openxmlformats.org/officeDocument/2006/relationships/image" Target="../media/image23.svg"/><Relationship Id="rId10" Type="http://schemas.openxmlformats.org/officeDocument/2006/relationships/image" Target="../media/image138.png"/><Relationship Id="rId1" Type="http://schemas.openxmlformats.org/officeDocument/2006/relationships/image" Target="../media/image48.png"/></Relationships>
</file>

<file path=ppt/slides/_rels/slide67.xml.rels><?xml version="1.0" encoding="UTF-8" standalone="yes"?>
<Relationships xmlns="http://schemas.openxmlformats.org/package/2006/relationships"><Relationship Id="rId9" Type="http://schemas.openxmlformats.org/officeDocument/2006/relationships/image" Target="../media/image20.svg"/><Relationship Id="rId8" Type="http://schemas.openxmlformats.org/officeDocument/2006/relationships/image" Target="../media/image132.png"/><Relationship Id="rId7" Type="http://schemas.openxmlformats.org/officeDocument/2006/relationships/image" Target="../media/image141.png"/><Relationship Id="rId6" Type="http://schemas.openxmlformats.org/officeDocument/2006/relationships/image" Target="../media/image140.png"/><Relationship Id="rId5" Type="http://schemas.openxmlformats.org/officeDocument/2006/relationships/image" Target="../media/image3.svg"/><Relationship Id="rId4" Type="http://schemas.openxmlformats.org/officeDocument/2006/relationships/image" Target="../media/image19.png"/><Relationship Id="rId3" Type="http://schemas.openxmlformats.org/officeDocument/2006/relationships/image" Target="../media/image130.png"/><Relationship Id="rId2" Type="http://schemas.openxmlformats.org/officeDocument/2006/relationships/image" Target="../media/image7.svg"/><Relationship Id="rId17" Type="http://schemas.openxmlformats.org/officeDocument/2006/relationships/slideLayout" Target="../slideLayouts/slideLayout7.xml"/><Relationship Id="rId16" Type="http://schemas.openxmlformats.org/officeDocument/2006/relationships/image" Target="../media/image5.svg"/><Relationship Id="rId15" Type="http://schemas.openxmlformats.org/officeDocument/2006/relationships/image" Target="../media/image22.png"/><Relationship Id="rId14" Type="http://schemas.openxmlformats.org/officeDocument/2006/relationships/image" Target="../media/image21.svg"/><Relationship Id="rId13" Type="http://schemas.openxmlformats.org/officeDocument/2006/relationships/image" Target="../media/image136.png"/><Relationship Id="rId12" Type="http://schemas.openxmlformats.org/officeDocument/2006/relationships/image" Target="../media/image63.png"/><Relationship Id="rId11" Type="http://schemas.openxmlformats.org/officeDocument/2006/relationships/image" Target="../media/image24.svg"/><Relationship Id="rId10" Type="http://schemas.openxmlformats.org/officeDocument/2006/relationships/image" Target="../media/image142.png"/><Relationship Id="rId1" Type="http://schemas.openxmlformats.org/officeDocument/2006/relationships/image" Target="../media/image26.png"/></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svg"/><Relationship Id="rId6" Type="http://schemas.openxmlformats.org/officeDocument/2006/relationships/image" Target="../media/image5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55.png"/><Relationship Id="rId1" Type="http://schemas.openxmlformats.org/officeDocument/2006/relationships/image" Target="../media/image48.png"/></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3.png"/><Relationship Id="rId6" Type="http://schemas.openxmlformats.org/officeDocument/2006/relationships/image" Target="../media/image60.png"/><Relationship Id="rId5" Type="http://schemas.openxmlformats.org/officeDocument/2006/relationships/image" Target="../media/image53.png"/><Relationship Id="rId4" Type="http://schemas.openxmlformats.org/officeDocument/2006/relationships/image" Target="../media/image63.png"/><Relationship Id="rId3" Type="http://schemas.openxmlformats.org/officeDocument/2006/relationships/image" Target="../media/image11.svg"/><Relationship Id="rId2" Type="http://schemas.openxmlformats.org/officeDocument/2006/relationships/image" Target="../media/image50.png"/><Relationship Id="rId1" Type="http://schemas.openxmlformats.org/officeDocument/2006/relationships/image" Target="../media/image4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6.svg"/><Relationship Id="rId7" Type="http://schemas.openxmlformats.org/officeDocument/2006/relationships/image" Target="../media/image145.png"/><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5.svg"/><Relationship Id="rId3" Type="http://schemas.openxmlformats.org/officeDocument/2006/relationships/image" Target="../media/image144.png"/><Relationship Id="rId2" Type="http://schemas.openxmlformats.org/officeDocument/2006/relationships/image" Target="../media/image7.svg"/><Relationship Id="rId13" Type="http://schemas.openxmlformats.org/officeDocument/2006/relationships/slideLayout" Target="../slideLayouts/slideLayout7.xml"/><Relationship Id="rId12" Type="http://schemas.openxmlformats.org/officeDocument/2006/relationships/image" Target="../media/image5.svg"/><Relationship Id="rId11" Type="http://schemas.openxmlformats.org/officeDocument/2006/relationships/image" Target="../media/image22.png"/><Relationship Id="rId10" Type="http://schemas.openxmlformats.org/officeDocument/2006/relationships/image" Target="../media/image3.svg"/><Relationship Id="rId1" Type="http://schemas.openxmlformats.org/officeDocument/2006/relationships/image" Target="../media/image26.png"/></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7.png"/><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48.png"/><Relationship Id="rId1" Type="http://schemas.openxmlformats.org/officeDocument/2006/relationships/image" Target="../media/image146.png"/></Relationships>
</file>

<file path=ppt/slides/_rels/slide72.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2.png"/><Relationship Id="rId7"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144.png"/><Relationship Id="rId4" Type="http://schemas.openxmlformats.org/officeDocument/2006/relationships/image" Target="../media/image7.svg"/><Relationship Id="rId3" Type="http://schemas.openxmlformats.org/officeDocument/2006/relationships/image" Target="../media/image26.png"/><Relationship Id="rId20" Type="http://schemas.openxmlformats.org/officeDocument/2006/relationships/slideLayout" Target="../slideLayouts/slideLayout7.xml"/><Relationship Id="rId2" Type="http://schemas.openxmlformats.org/officeDocument/2006/relationships/image" Target="../media/image55.png"/><Relationship Id="rId19" Type="http://schemas.openxmlformats.org/officeDocument/2006/relationships/image" Target="../media/image23.png"/><Relationship Id="rId18" Type="http://schemas.openxmlformats.org/officeDocument/2006/relationships/image" Target="../media/image6.sv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18.svg"/><Relationship Id="rId14" Type="http://schemas.openxmlformats.org/officeDocument/2006/relationships/image" Target="../media/image126.png"/><Relationship Id="rId13" Type="http://schemas.openxmlformats.org/officeDocument/2006/relationships/image" Target="../media/image15.svg"/><Relationship Id="rId12" Type="http://schemas.openxmlformats.org/officeDocument/2006/relationships/image" Target="../media/image90.png"/><Relationship Id="rId11" Type="http://schemas.openxmlformats.org/officeDocument/2006/relationships/image" Target="../media/image14.svg"/><Relationship Id="rId10" Type="http://schemas.openxmlformats.org/officeDocument/2006/relationships/image" Target="../media/image89.png"/><Relationship Id="rId1" Type="http://schemas.openxmlformats.org/officeDocument/2006/relationships/image" Target="../media/image48.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149.png"/><Relationship Id="rId1" Type="http://schemas.openxmlformats.org/officeDocument/2006/relationships/image" Target="../media/image148.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151.png"/><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image" Target="../media/image1.jpe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15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27.png"/><Relationship Id="rId4" Type="http://schemas.openxmlformats.org/officeDocument/2006/relationships/image" Target="../media/image157.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6.png"/></Relationships>
</file>

<file path=ppt/slides/_rels/slide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3.svg"/><Relationship Id="rId5" Type="http://schemas.openxmlformats.org/officeDocument/2006/relationships/image" Target="../media/image19.png"/><Relationship Id="rId4" Type="http://schemas.openxmlformats.org/officeDocument/2006/relationships/image" Target="../media/image2.svg"/><Relationship Id="rId3" Type="http://schemas.openxmlformats.org/officeDocument/2006/relationships/image" Target="../media/image18.png"/><Relationship Id="rId21" Type="http://schemas.openxmlformats.org/officeDocument/2006/relationships/notesSlide" Target="../notesSlides/notesSlide7.xml"/><Relationship Id="rId20" Type="http://schemas.openxmlformats.org/officeDocument/2006/relationships/slideLayout" Target="../slideLayouts/slideLayout7.xml"/><Relationship Id="rId2" Type="http://schemas.openxmlformats.org/officeDocument/2006/relationships/image" Target="../media/image17.png"/><Relationship Id="rId19" Type="http://schemas.openxmlformats.org/officeDocument/2006/relationships/image" Target="../media/image28.png"/><Relationship Id="rId18" Type="http://schemas.openxmlformats.org/officeDocument/2006/relationships/image" Target="../media/image27.png"/><Relationship Id="rId17" Type="http://schemas.openxmlformats.org/officeDocument/2006/relationships/image" Target="../media/image7.svg"/><Relationship Id="rId16" Type="http://schemas.openxmlformats.org/officeDocument/2006/relationships/image" Target="../media/image26.png"/><Relationship Id="rId15" Type="http://schemas.openxmlformats.org/officeDocument/2006/relationships/image" Target="../media/image6.svg"/><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5.svg"/><Relationship Id="rId10" Type="http://schemas.openxmlformats.org/officeDocument/2006/relationships/image" Target="../media/image22.png"/><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7.xml"/><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7.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image" Target="../media/image162.png"/><Relationship Id="rId3"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image" Target="../media/image17.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51.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7.xml"/><Relationship Id="rId3" Type="http://schemas.openxmlformats.org/officeDocument/2006/relationships/image" Target="../media/image165.png"/><Relationship Id="rId2" Type="http://schemas.openxmlformats.org/officeDocument/2006/relationships/image" Target="../media/image163.png"/><Relationship Id="rId1" Type="http://schemas.openxmlformats.org/officeDocument/2006/relationships/image" Target="../media/image151.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7.xml"/><Relationship Id="rId3" Type="http://schemas.openxmlformats.org/officeDocument/2006/relationships/image" Target="../media/image166.png"/><Relationship Id="rId2" Type="http://schemas.openxmlformats.org/officeDocument/2006/relationships/image" Target="../media/image163.png"/><Relationship Id="rId1" Type="http://schemas.openxmlformats.org/officeDocument/2006/relationships/image" Target="../media/image151.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51.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7.xml"/><Relationship Id="rId3" Type="http://schemas.openxmlformats.org/officeDocument/2006/relationships/image" Target="../media/image169.png"/><Relationship Id="rId2" Type="http://schemas.openxmlformats.org/officeDocument/2006/relationships/image" Target="../media/image163.png"/><Relationship Id="rId1" Type="http://schemas.openxmlformats.org/officeDocument/2006/relationships/image" Target="../media/image151.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image" Target="../media/image170.png"/><Relationship Id="rId2" Type="http://schemas.openxmlformats.org/officeDocument/2006/relationships/image" Target="../media/image163.png"/><Relationship Id="rId1" Type="http://schemas.openxmlformats.org/officeDocument/2006/relationships/image" Target="../media/image151.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51.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image" Target="../media/image151.png"/><Relationship Id="rId2" Type="http://schemas.openxmlformats.org/officeDocument/2006/relationships/image" Target="../media/image174.png"/><Relationship Id="rId1" Type="http://schemas.openxmlformats.org/officeDocument/2006/relationships/image" Target="../media/image17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151.png"/><Relationship Id="rId1" Type="http://schemas.openxmlformats.org/officeDocument/2006/relationships/image" Target="../media/image175.png"/></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7.xml"/><Relationship Id="rId4" Type="http://schemas.openxmlformats.org/officeDocument/2006/relationships/image" Target="../media/image178.png"/><Relationship Id="rId3" Type="http://schemas.openxmlformats.org/officeDocument/2006/relationships/image" Target="../media/image177.png"/><Relationship Id="rId2" Type="http://schemas.openxmlformats.org/officeDocument/2006/relationships/image" Target="../media/image151.png"/><Relationship Id="rId1" Type="http://schemas.openxmlformats.org/officeDocument/2006/relationships/image" Target="../media/image176.png"/></Relationships>
</file>

<file path=ppt/slides/_rels/slide92.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82.png"/><Relationship Id="rId4" Type="http://schemas.openxmlformats.org/officeDocument/2006/relationships/image" Target="../media/image181.png"/><Relationship Id="rId3" Type="http://schemas.openxmlformats.org/officeDocument/2006/relationships/image" Target="../media/image151.png"/><Relationship Id="rId2" Type="http://schemas.openxmlformats.org/officeDocument/2006/relationships/image" Target="../media/image180.png"/><Relationship Id="rId1" Type="http://schemas.openxmlformats.org/officeDocument/2006/relationships/image" Target="../media/image179.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184.png"/><Relationship Id="rId2" Type="http://schemas.openxmlformats.org/officeDocument/2006/relationships/image" Target="../media/image151.png"/><Relationship Id="rId1" Type="http://schemas.openxmlformats.org/officeDocument/2006/relationships/image" Target="../media/image183.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5.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7.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8.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9.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90.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8661400" y="6508115"/>
            <a:ext cx="3529965" cy="337185"/>
          </a:xfrm>
          <a:prstGeom prst="rect">
            <a:avLst/>
          </a:prstGeom>
          <a:noFill/>
        </p:spPr>
        <p:txBody>
          <a:bodyPr wrap="square" rtlCol="0" anchor="t">
            <a:spAutoFit/>
          </a:bodyPr>
          <a:p>
            <a:r>
              <a:rPr lang="pt-PT" altLang="en-US" sz="1600" b="1">
                <a:solidFill>
                  <a:schemeClr val="bg1"/>
                </a:solidFill>
                <a:sym typeface="+mn-ea"/>
              </a:rPr>
              <a:t>#DeveloperCareerDay2023</a:t>
            </a:r>
            <a:endParaRPr lang="pt-PT" altLang="en-US" sz="16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473450" cy="398780"/>
          </a:xfrm>
          <a:prstGeom prst="rect">
            <a:avLst/>
          </a:prstGeom>
          <a:noFill/>
        </p:spPr>
        <p:txBody>
          <a:bodyPr wrap="none" rtlCol="0">
            <a:spAutoFit/>
          </a:bodyPr>
          <a:p>
            <a:pPr algn="l"/>
            <a:r>
              <a:rPr lang="pt-PT" altLang="en-US" sz="2000" b="1" dirty="0">
                <a:solidFill>
                  <a:schemeClr val="bg1"/>
                </a:solidFill>
                <a:sym typeface="+mn-ea"/>
              </a:rPr>
              <a:t>Requirement and Tools</a:t>
            </a:r>
            <a:endParaRPr lang="pt-PT" altLang="en-US" sz="2000" b="1">
              <a:solidFill>
                <a:schemeClr val="bg1"/>
              </a:solidFill>
            </a:endParaRPr>
          </a:p>
        </p:txBody>
      </p:sp>
      <p:sp>
        <p:nvSpPr>
          <p:cNvPr id="2" name="Text Box 1"/>
          <p:cNvSpPr txBox="1"/>
          <p:nvPr/>
        </p:nvSpPr>
        <p:spPr>
          <a:xfrm>
            <a:off x="453390" y="1101090"/>
            <a:ext cx="8912225" cy="2676525"/>
          </a:xfrm>
          <a:prstGeom prst="rect">
            <a:avLst/>
          </a:prstGeom>
          <a:noFill/>
        </p:spPr>
        <p:txBody>
          <a:bodyPr wrap="square" rtlCol="0">
            <a:spAutoFit/>
          </a:bodyPr>
          <a:p>
            <a:pPr indent="0" algn="l">
              <a:buFont typeface="Arial" panose="02080604020202020204" pitchFamily="34" charset="0"/>
              <a:buNone/>
            </a:pPr>
            <a:endParaRPr lang="en-US" sz="2400">
              <a:solidFill>
                <a:schemeClr val="bg1"/>
              </a:solidFill>
            </a:endParaRPr>
          </a:p>
          <a:p>
            <a:pPr marL="457200" indent="-457200" algn="l">
              <a:buAutoNum type="arabicPeriod"/>
            </a:pPr>
            <a:r>
              <a:rPr lang="en-US" sz="2400">
                <a:solidFill>
                  <a:schemeClr val="bg1"/>
                </a:solidFill>
                <a:sym typeface="+mn-ea"/>
              </a:rPr>
              <a:t>AWS Account and User</a:t>
            </a:r>
            <a:endParaRPr lang="en-US" sz="2400">
              <a:solidFill>
                <a:schemeClr val="bg1"/>
              </a:solidFill>
            </a:endParaRPr>
          </a:p>
          <a:p>
            <a:pPr marL="457200" indent="-457200" algn="l">
              <a:buAutoNum type="arabicPeriod"/>
            </a:pPr>
            <a:r>
              <a:rPr lang="en-US" sz="2400">
                <a:solidFill>
                  <a:schemeClr val="bg1"/>
                </a:solidFill>
                <a:sym typeface="+mn-ea"/>
              </a:rPr>
              <a:t>AWS CLI</a:t>
            </a:r>
            <a:endParaRPr lang="en-US" sz="2400">
              <a:solidFill>
                <a:schemeClr val="bg1"/>
              </a:solidFill>
            </a:endParaRPr>
          </a:p>
          <a:p>
            <a:pPr marL="457200" indent="-457200" algn="l">
              <a:buAutoNum type="arabicPeriod"/>
            </a:pPr>
            <a:r>
              <a:rPr lang="pt-PT" altLang="en-US" sz="2400">
                <a:solidFill>
                  <a:schemeClr val="bg1"/>
                </a:solidFill>
                <a:sym typeface="+mn-ea"/>
              </a:rPr>
              <a:t>Python 3.10</a:t>
            </a:r>
            <a:endParaRPr lang="en-US" sz="2400">
              <a:solidFill>
                <a:schemeClr val="bg1"/>
              </a:solidFill>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Visual Studio Code</a:t>
            </a:r>
            <a:endParaRPr lang="en-US" sz="2400">
              <a:solidFill>
                <a:schemeClr val="bg1"/>
              </a:solidFill>
              <a:sym typeface="+mn-ea"/>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a:t>
            </a:r>
            <a:r>
              <a:rPr lang="pt-PT" altLang="en-US" sz="2400">
                <a:solidFill>
                  <a:schemeClr val="bg1"/>
                </a:solidFill>
                <a:sym typeface="+mn-ea"/>
              </a:rPr>
              <a:t>Intellij IDE</a:t>
            </a:r>
            <a:endParaRPr lang="en-US" sz="2400">
              <a:solidFill>
                <a:schemeClr val="bg1"/>
              </a:solidFill>
            </a:endParaRPr>
          </a:p>
          <a:p>
            <a:pPr marL="457200" indent="-457200" algn="l">
              <a:buAutoNum type="arabicPeriod"/>
            </a:pPr>
            <a:r>
              <a:rPr lang="en-US" sz="2400">
                <a:solidFill>
                  <a:schemeClr val="bg1"/>
                </a:solidFill>
                <a:sym typeface="+mn-ea"/>
              </a:rPr>
              <a:t>Postman</a:t>
            </a:r>
            <a:endParaRPr lang="en-US" sz="24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885565" cy="229870"/>
          </a:xfrm>
          <a:prstGeom prst="rect">
            <a:avLst/>
          </a:prstGeom>
          <a:noFill/>
        </p:spPr>
        <p:txBody>
          <a:bodyPr wrap="none" rtlCol="0">
            <a:spAutoFit/>
          </a:bodyPr>
          <a:p>
            <a:pPr algn="l"/>
            <a:r>
              <a:rPr lang="pt-PT" altLang="en-US" sz="900" b="1">
                <a:solidFill>
                  <a:schemeClr val="bg1"/>
                </a:solidFill>
              </a:rPr>
              <a:t>Figure: 2 -  Update item table order  (code Python boto3)</a:t>
            </a:r>
            <a:endParaRPr lang="pt-PT" altLang="en-US" sz="900" b="1">
              <a:solidFill>
                <a:schemeClr val="bg1"/>
              </a:solidFill>
            </a:endParaRPr>
          </a:p>
        </p:txBody>
      </p:sp>
      <p:sp>
        <p:nvSpPr>
          <p:cNvPr id="6" name="Text Box 5"/>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212840"/>
            <a:ext cx="3921125" cy="229870"/>
          </a:xfrm>
          <a:prstGeom prst="rect">
            <a:avLst/>
          </a:prstGeom>
          <a:noFill/>
        </p:spPr>
        <p:txBody>
          <a:bodyPr wrap="none" rtlCol="0">
            <a:spAutoFit/>
          </a:bodyPr>
          <a:p>
            <a:pPr algn="l"/>
            <a:r>
              <a:rPr lang="pt-PT" altLang="en-US" sz="900" b="1">
                <a:solidFill>
                  <a:schemeClr val="bg1"/>
                </a:solidFill>
              </a:rPr>
              <a:t>Figure: 2 -  Get All items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489960" y="5857875"/>
            <a:ext cx="4718050" cy="229870"/>
          </a:xfrm>
          <a:prstGeom prst="rect">
            <a:avLst/>
          </a:prstGeom>
          <a:noFill/>
        </p:spPr>
        <p:txBody>
          <a:bodyPr wrap="none" rtlCol="0">
            <a:spAutoFit/>
          </a:bodyPr>
          <a:p>
            <a:pPr algn="l"/>
            <a:r>
              <a:rPr lang="pt-PT" altLang="en-US" sz="900" b="1">
                <a:solidFill>
                  <a:schemeClr val="bg1"/>
                </a:solidFill>
              </a:rPr>
              <a:t>Figure: 2 -  Get One item(by orderId) table order  (code Python boto3)</a:t>
            </a:r>
            <a:endParaRPr lang="pt-PT" altLang="en-US" sz="900" b="1">
              <a:solidFill>
                <a:schemeClr val="bg1"/>
              </a:solidFill>
            </a:endParaRPr>
          </a:p>
        </p:txBody>
      </p:sp>
      <p:sp>
        <p:nvSpPr>
          <p:cNvPr id="6" name="Text Box 5"/>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3473450" y="6097270"/>
            <a:ext cx="4617085" cy="229870"/>
          </a:xfrm>
          <a:prstGeom prst="rect">
            <a:avLst/>
          </a:prstGeom>
          <a:noFill/>
        </p:spPr>
        <p:txBody>
          <a:bodyPr wrap="none" rtlCol="0">
            <a:spAutoFit/>
          </a:bodyPr>
          <a:p>
            <a:pPr algn="l"/>
            <a:r>
              <a:rPr lang="pt-PT" altLang="en-US" sz="900" b="1">
                <a:solidFill>
                  <a:schemeClr val="bg1"/>
                </a:solidFill>
                <a:sym typeface="+mn-ea"/>
              </a:rPr>
              <a:t>Figure: 2 -  Delete item(by orderId)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5" name="Oval 4"/>
          <p:cNvSpPr/>
          <p:nvPr/>
        </p:nvSpPr>
        <p:spPr>
          <a:xfrm>
            <a:off x="9854565" y="298450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9854565" y="562991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130915"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888220" y="302577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4" name="Text Box 13"/>
          <p:cNvSpPr txBox="1"/>
          <p:nvPr/>
        </p:nvSpPr>
        <p:spPr>
          <a:xfrm>
            <a:off x="11164570" y="575183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6" name="Text Box 15"/>
          <p:cNvSpPr txBox="1"/>
          <p:nvPr/>
        </p:nvSpPr>
        <p:spPr>
          <a:xfrm>
            <a:off x="9888220" y="563308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274300" y="308927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299065" y="311975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274300"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299065" y="57391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58494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60970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002520" y="312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027285" y="314706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002520" y="566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035540" y="569531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196955" y="577088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7253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950450" y="32232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983470" y="323723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9950450" y="56997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966960" y="57137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83120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213465" y="584517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784080" y="328231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808845" y="329628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10153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104836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4" name="Oval 13"/>
          <p:cNvSpPr/>
          <p:nvPr/>
        </p:nvSpPr>
        <p:spPr>
          <a:xfrm>
            <a:off x="978408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9808845" y="578739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50215" y="5152390"/>
            <a:ext cx="3255645" cy="229870"/>
          </a:xfrm>
          <a:prstGeom prst="rect">
            <a:avLst/>
          </a:prstGeom>
          <a:noFill/>
        </p:spPr>
        <p:txBody>
          <a:bodyPr wrap="none" rtlCol="0">
            <a:spAutoFit/>
          </a:bodyPr>
          <a:p>
            <a:pPr algn="l"/>
            <a:r>
              <a:rPr lang="pt-PT" altLang="en-US" sz="900" b="1">
                <a:solidFill>
                  <a:schemeClr val="bg1"/>
                </a:solidFill>
              </a:rPr>
              <a:t>Figure: 1 -  Lambda functions created cdk(Java)</a:t>
            </a:r>
            <a:endParaRPr lang="pt-PT" altLang="en-US" sz="900" b="1">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9069070" y="6536690"/>
            <a:ext cx="1982470" cy="229870"/>
          </a:xfrm>
          <a:prstGeom prst="rect">
            <a:avLst/>
          </a:prstGeom>
          <a:noFill/>
        </p:spPr>
        <p:txBody>
          <a:bodyPr wrap="none" rtlCol="0">
            <a:spAutoFit/>
          </a:bodyPr>
          <a:p>
            <a:pPr algn="l"/>
            <a:r>
              <a:rPr lang="pt-PT" altLang="en-US" sz="900" b="1">
                <a:solidFill>
                  <a:schemeClr val="bg1"/>
                </a:solidFill>
              </a:rPr>
              <a:t>Figure: 2 -  item table order</a:t>
            </a:r>
            <a:endParaRPr lang="pt-PT" altLang="en-US" sz="900" b="1">
              <a:solidFill>
                <a:schemeClr val="bg1"/>
              </a:solidFill>
            </a:endParaRPr>
          </a:p>
        </p:txBody>
      </p:sp>
      <p:sp>
        <p:nvSpPr>
          <p:cNvPr id="11" name="Text Box 10"/>
          <p:cNvSpPr txBox="1"/>
          <p:nvPr/>
        </p:nvSpPr>
        <p:spPr>
          <a:xfrm>
            <a:off x="9380220" y="3335655"/>
            <a:ext cx="1651635" cy="229870"/>
          </a:xfrm>
          <a:prstGeom prst="rect">
            <a:avLst/>
          </a:prstGeom>
          <a:noFill/>
        </p:spPr>
        <p:txBody>
          <a:bodyPr wrap="none" rtlCol="0">
            <a:spAutoFit/>
          </a:bodyPr>
          <a:p>
            <a:pPr algn="l"/>
            <a:r>
              <a:rPr lang="pt-PT" altLang="en-US" sz="900" b="1">
                <a:solidFill>
                  <a:schemeClr val="bg1"/>
                </a:solidFill>
              </a:rPr>
              <a:t>Figure: 1 -  table order</a:t>
            </a:r>
            <a:endParaRPr lang="pt-PT" altLang="en-US" sz="900" b="1">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63220" y="5120640"/>
            <a:ext cx="2338705" cy="229870"/>
          </a:xfrm>
          <a:prstGeom prst="rect">
            <a:avLst/>
          </a:prstGeom>
          <a:noFill/>
        </p:spPr>
        <p:txBody>
          <a:bodyPr wrap="none" rtlCol="0">
            <a:spAutoFit/>
          </a:bodyPr>
          <a:p>
            <a:pPr algn="l"/>
            <a:r>
              <a:rPr lang="pt-PT" altLang="en-US" sz="900" b="1">
                <a:solidFill>
                  <a:schemeClr val="bg1"/>
                </a:solidFill>
              </a:rPr>
              <a:t>Figure: 1 - Roles created aws-cdk</a:t>
            </a:r>
            <a:endParaRPr lang="pt-PT" altLang="en-US" sz="900" b="1">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383665"/>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endParaRPr lang="pt-PT" altLang="en-US" sz="1400">
              <a:solidFill>
                <a:schemeClr val="bg1"/>
              </a:solidFill>
              <a:sym typeface="+mn-ea"/>
            </a:endParaRPr>
          </a:p>
          <a:p>
            <a:pPr algn="l"/>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155508"/>
            <a:ext cx="4404995"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Introduction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a:t>
            </a: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34035" y="5356225"/>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1838325" y="2193925"/>
            <a:ext cx="8134350" cy="1076325"/>
          </a:xfrm>
          <a:prstGeom prst="rect">
            <a:avLst/>
          </a:prstGeom>
          <a:noFill/>
        </p:spPr>
        <p:txBody>
          <a:bodyPr wrap="square" rtlCol="0" anchor="t">
            <a:spAutoFit/>
          </a:bodyPr>
          <a:p>
            <a:r>
              <a:rPr lang="pt-PT" altLang="en-US" sz="3200" b="1" dirty="0">
                <a:solidFill>
                  <a:srgbClr val="D34BD9"/>
                </a:solidFill>
              </a:rPr>
              <a:t>It’s not about having servers or the lack of servers</a:t>
            </a:r>
            <a:endParaRPr lang="pt-PT" altLang="en-US" sz="3200" b="1" dirty="0">
              <a:solidFill>
                <a:srgbClr val="D34BD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997585"/>
            <a:ext cx="10780395" cy="4939030"/>
          </a:xfrm>
          <a:prstGeom prst="rect">
            <a:avLst/>
          </a:prstGeom>
          <a:noFill/>
        </p:spPr>
        <p:txBody>
          <a:bodyPr wrap="square" rtlCol="0" anchor="t">
            <a:spAutoFit/>
          </a:bodyPr>
          <a:p>
            <a:pPr algn="l" eaLnBrk="1" hangingPunct="1">
              <a:lnSpc>
                <a:spcPts val="2100"/>
              </a:lnSpc>
              <a:buClrTx/>
              <a:buSzTx/>
              <a:buFont typeface="Arial" panose="02080604020202020204" pitchFamily="34" charset="0"/>
              <a:buNone/>
            </a:pPr>
            <a:r>
              <a:rPr lang="en-US" sz="1600" b="1" dirty="0">
                <a:solidFill>
                  <a:schemeClr val="bg1"/>
                </a:solidFill>
                <a:sym typeface="+mn-ea"/>
              </a:rPr>
              <a:t>Consider “serverless” as: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A </a:t>
            </a:r>
            <a:r>
              <a:rPr lang="en-US" sz="1600" b="1" dirty="0">
                <a:solidFill>
                  <a:srgbClr val="D34BD9"/>
                </a:solidFill>
                <a:sym typeface="+mn-ea"/>
              </a:rPr>
              <a:t>mindset</a:t>
            </a:r>
            <a:r>
              <a:rPr lang="en-US" sz="1600" dirty="0">
                <a:solidFill>
                  <a:schemeClr val="bg1"/>
                </a:solidFill>
                <a:sym typeface="+mn-ea"/>
              </a:rPr>
              <a:t>, an approach, a </a:t>
            </a:r>
            <a:r>
              <a:rPr lang="en-US" sz="1600" b="1" dirty="0">
                <a:solidFill>
                  <a:schemeClr val="bg1"/>
                </a:solidFill>
                <a:sym typeface="+mn-ea"/>
              </a:rPr>
              <a:t>practice</a:t>
            </a:r>
            <a:r>
              <a:rPr lang="en-US" sz="1600" dirty="0">
                <a:solidFill>
                  <a:schemeClr val="bg1"/>
                </a:solidFill>
                <a:sym typeface="+mn-ea"/>
              </a:rPr>
              <a:t>, a </a:t>
            </a:r>
            <a:r>
              <a:rPr lang="en-US" sz="1600" b="1" dirty="0">
                <a:solidFill>
                  <a:schemeClr val="bg1"/>
                </a:solidFill>
                <a:sym typeface="+mn-ea"/>
              </a:rPr>
              <a:t>culture</a:t>
            </a:r>
            <a:r>
              <a:rPr lang="en-US" sz="1600" dirty="0">
                <a:solidFill>
                  <a:schemeClr val="bg1"/>
                </a:solidFill>
                <a:sym typeface="+mn-ea"/>
              </a:rPr>
              <a:t>, a way of working</a:t>
            </a:r>
            <a:r>
              <a:rPr lang="pt-PT" altLang="en-US" sz="1600" dirty="0">
                <a:solidFill>
                  <a:schemeClr val="bg1"/>
                </a:solidFill>
                <a:sym typeface="+mn-ea"/>
              </a:rPr>
              <a:t> </a:t>
            </a:r>
            <a:r>
              <a:rPr lang="en-US" sz="1600" dirty="0">
                <a:solidFill>
                  <a:schemeClr val="bg1"/>
                </a:solidFill>
                <a:sym typeface="+mn-ea"/>
              </a:rPr>
              <a:t>Focus on </a:t>
            </a:r>
            <a:r>
              <a:rPr lang="en-US" sz="1600" b="1" dirty="0">
                <a:solidFill>
                  <a:schemeClr val="bg1"/>
                </a:solidFill>
                <a:sym typeface="+mn-ea"/>
              </a:rPr>
              <a:t>business value</a:t>
            </a:r>
            <a:r>
              <a:rPr lang="en-US" sz="1600" dirty="0">
                <a:solidFill>
                  <a:schemeClr val="bg1"/>
                </a:solidFill>
                <a:sym typeface="+mn-ea"/>
              </a:rPr>
              <a:t>, rather than the enabling technology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b="1"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Benefits: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Faster </a:t>
            </a:r>
            <a:r>
              <a:rPr lang="en-US" sz="1600" dirty="0">
                <a:solidFill>
                  <a:schemeClr val="bg1"/>
                </a:solidFill>
                <a:sym typeface="+mn-ea"/>
              </a:rPr>
              <a:t>time to market from </a:t>
            </a:r>
            <a:r>
              <a:rPr lang="en-US" sz="1600" b="1" dirty="0">
                <a:solidFill>
                  <a:schemeClr val="bg1"/>
                </a:solidFill>
                <a:sym typeface="+mn-ea"/>
              </a:rPr>
              <a:t>prototype </a:t>
            </a:r>
            <a:r>
              <a:rPr lang="en-US" sz="1600" dirty="0">
                <a:solidFill>
                  <a:schemeClr val="bg1"/>
                </a:solidFill>
                <a:sym typeface="+mn-ea"/>
              </a:rPr>
              <a:t>to </a:t>
            </a:r>
            <a:r>
              <a:rPr lang="en-US" sz="1600" b="1" dirty="0">
                <a:solidFill>
                  <a:schemeClr val="bg1"/>
                </a:solidFill>
                <a:sym typeface="+mn-ea"/>
              </a:rPr>
              <a:t>production</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Rapid</a:t>
            </a:r>
            <a:r>
              <a:rPr lang="en-US" sz="1600" dirty="0">
                <a:solidFill>
                  <a:schemeClr val="bg1"/>
                </a:solidFill>
                <a:sym typeface="+mn-ea"/>
              </a:rPr>
              <a:t>, continuous experimentation and feedback</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React and </a:t>
            </a:r>
            <a:r>
              <a:rPr lang="en-US" sz="1600" b="1" dirty="0">
                <a:solidFill>
                  <a:schemeClr val="bg1"/>
                </a:solidFill>
                <a:sym typeface="+mn-ea"/>
              </a:rPr>
              <a:t>deliver </a:t>
            </a:r>
            <a:r>
              <a:rPr lang="en-US" sz="1600" dirty="0">
                <a:solidFill>
                  <a:schemeClr val="bg1"/>
                </a:solidFill>
                <a:sym typeface="+mn-ea"/>
              </a:rPr>
              <a:t>business changes with a product </a:t>
            </a:r>
            <a:r>
              <a:rPr lang="en-US" sz="1600" b="1" dirty="0">
                <a:solidFill>
                  <a:srgbClr val="D34BD9"/>
                </a:solidFill>
                <a:sym typeface="+mn-ea"/>
              </a:rPr>
              <a:t>mindset</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   S</a:t>
            </a:r>
            <a:r>
              <a:rPr lang="en-US" sz="1600" b="1" dirty="0">
                <a:solidFill>
                  <a:srgbClr val="D34BD9"/>
                </a:solidFill>
                <a:sym typeface="+mn-ea"/>
              </a:rPr>
              <a:t>erverless = the best way to build and run modern applications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“Serverless” architecture is an </a:t>
            </a:r>
            <a:r>
              <a:rPr lang="pt-PT" altLang="en-US" sz="1600" b="1" dirty="0">
                <a:solidFill>
                  <a:srgbClr val="D34BD9"/>
                </a:solidFill>
                <a:sym typeface="+mn-ea"/>
              </a:rPr>
              <a:t>operational model</a:t>
            </a:r>
            <a:endParaRPr lang="pt-PT" altLang="en-US" sz="1600" b="1" dirty="0">
              <a:solidFill>
                <a:srgbClr val="D34BD9"/>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Minimize taking on ongoing operational tasks, outsource system administration tasks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Every non-serverless component = ongoing ops responsibility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Optimize for long-term maintainability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Serverless does not mean "No Ops“!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Concentrate on the flow of data and events</a:t>
            </a:r>
            <a:endParaRPr lang="en-US" sz="1600" b="1" dirty="0">
              <a:solidFill>
                <a:schemeClr val="bg1"/>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9" name="Picture 18" descr="photo_2023-10-16_21-03-07"/>
          <p:cNvPicPr>
            <a:picLocks noChangeAspect="1"/>
          </p:cNvPicPr>
          <p:nvPr/>
        </p:nvPicPr>
        <p:blipFill>
          <a:blip r:embed="rId1"/>
          <a:stretch>
            <a:fillRect/>
          </a:stretch>
        </p:blipFill>
        <p:spPr>
          <a:xfrm>
            <a:off x="5334000" y="0"/>
            <a:ext cx="6858000" cy="6858000"/>
          </a:xfrm>
          <a:prstGeom prst="rect">
            <a:avLst/>
          </a:prstGeom>
        </p:spPr>
      </p:pic>
      <p:sp>
        <p:nvSpPr>
          <p:cNvPr id="3" name="Text Placeholder 2"/>
          <p:cNvSpPr>
            <a:spLocks noGrp="1"/>
          </p:cNvSpPr>
          <p:nvPr>
            <p:ph type="body" sz="quarter" idx="10"/>
          </p:nvPr>
        </p:nvSpPr>
        <p:spPr>
          <a:xfrm>
            <a:off x="212090" y="1226185"/>
            <a:ext cx="4399915" cy="365125"/>
          </a:xfrm>
        </p:spPr>
        <p:txBody>
          <a:bodyPr vert="horz" lIns="91440" tIns="45720" rIns="91440" bIns="45720" rtlCol="0" anchor="t">
            <a:noAutofit/>
          </a:bodyPr>
          <a:p>
            <a:pPr marL="0" indent="0">
              <a:buNone/>
            </a:pPr>
            <a:r>
              <a:rPr lang="pt-PT" altLang="en-GB" dirty="0">
                <a:solidFill>
                  <a:schemeClr val="bg1"/>
                </a:solidFill>
                <a:ea typeface="Amazon Ember"/>
                <a:cs typeface="Amazon Ember"/>
              </a:rPr>
              <a:t>  </a:t>
            </a:r>
            <a:r>
              <a:rPr lang="en-GB" dirty="0">
                <a:solidFill>
                  <a:schemeClr val="bg1"/>
                </a:solidFill>
                <a:ea typeface="Amazon Ember"/>
                <a:cs typeface="Amazon Ember"/>
              </a:rPr>
              <a:t>Weder Mariano de Sousa</a:t>
            </a:r>
            <a:endParaRPr lang="en-GB"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335280" y="3216275"/>
            <a:ext cx="953135" cy="953135"/>
          </a:xfrm>
          <a:prstGeom prst="rect">
            <a:avLst/>
          </a:prstGeom>
        </p:spPr>
      </p:pic>
      <p:sp>
        <p:nvSpPr>
          <p:cNvPr id="24" name="Text Box 23"/>
          <p:cNvSpPr txBox="1"/>
          <p:nvPr/>
        </p:nvSpPr>
        <p:spPr>
          <a:xfrm>
            <a:off x="3110865" y="6377940"/>
            <a:ext cx="2023745" cy="275590"/>
          </a:xfrm>
          <a:prstGeom prst="rect">
            <a:avLst/>
          </a:prstGeom>
          <a:noFill/>
        </p:spPr>
        <p:txBody>
          <a:bodyPr wrap="square" rtlCol="0" anchor="t">
            <a:spAutoFit/>
          </a:bodyPr>
          <a:p>
            <a:pPr algn="l"/>
            <a:r>
              <a:rPr lang="en-US" sz="1200" dirty="0" err="1" smtClean="0">
                <a:solidFill>
                  <a:srgbClr val="527FFF"/>
                </a:solidFill>
              </a:rPr>
              <a:t>AWS User Group Goiânia</a:t>
            </a:r>
            <a:endParaRPr lang="en-US" sz="1200" dirty="0" err="1" smtClean="0">
              <a:solidFill>
                <a:srgbClr val="527FFF"/>
              </a:solidFill>
            </a:endParaRPr>
          </a:p>
        </p:txBody>
      </p:sp>
      <p:sp>
        <p:nvSpPr>
          <p:cNvPr id="7" name="Text Box 6"/>
          <p:cNvSpPr txBox="1"/>
          <p:nvPr/>
        </p:nvSpPr>
        <p:spPr>
          <a:xfrm>
            <a:off x="1113790" y="6323965"/>
            <a:ext cx="884555" cy="275590"/>
          </a:xfrm>
          <a:prstGeom prst="rect">
            <a:avLst/>
          </a:prstGeom>
          <a:noFill/>
        </p:spPr>
        <p:txBody>
          <a:bodyPr wrap="square" rtlCol="0" anchor="t">
            <a:spAutoFit/>
          </a:bodyPr>
          <a:p>
            <a:pPr algn="l"/>
            <a:r>
              <a:rPr lang="pt-PT" altLang="en-US" sz="1200" dirty="0" err="1" smtClean="0">
                <a:solidFill>
                  <a:srgbClr val="527FFF"/>
                </a:solidFill>
              </a:rPr>
              <a:t>GOJava</a:t>
            </a:r>
            <a:endParaRPr lang="pt-PT" altLang="en-US" sz="1200" dirty="0" err="1" smtClean="0">
              <a:solidFill>
                <a:srgbClr val="527FFF"/>
              </a:solidFill>
            </a:endParaRPr>
          </a:p>
        </p:txBody>
      </p:sp>
      <p:pic>
        <p:nvPicPr>
          <p:cNvPr id="13" name="Picture 12" descr="Community Builder logo for dark background"/>
          <p:cNvPicPr>
            <a:picLocks noChangeAspect="1"/>
          </p:cNvPicPr>
          <p:nvPr/>
        </p:nvPicPr>
        <p:blipFill>
          <a:blip r:embed="rId3"/>
          <a:stretch>
            <a:fillRect/>
          </a:stretch>
        </p:blipFill>
        <p:spPr>
          <a:xfrm>
            <a:off x="3037840" y="3314065"/>
            <a:ext cx="1197610" cy="757555"/>
          </a:xfrm>
          <a:prstGeom prst="rect">
            <a:avLst/>
          </a:prstGeom>
        </p:spPr>
      </p:pic>
      <p:pic>
        <p:nvPicPr>
          <p:cNvPr id="6" name="Picture 5"/>
          <p:cNvPicPr>
            <a:picLocks noChangeAspect="1"/>
          </p:cNvPicPr>
          <p:nvPr/>
        </p:nvPicPr>
        <p:blipFill>
          <a:blip r:embed="rId4"/>
          <a:stretch>
            <a:fillRect/>
          </a:stretch>
        </p:blipFill>
        <p:spPr>
          <a:xfrm>
            <a:off x="2553335" y="6097270"/>
            <a:ext cx="557784" cy="643821"/>
          </a:xfrm>
          <a:prstGeom prst="rect">
            <a:avLst/>
          </a:prstGeom>
        </p:spPr>
      </p:pic>
      <p:pic>
        <p:nvPicPr>
          <p:cNvPr id="14" name="Picture 13"/>
          <p:cNvPicPr>
            <a:picLocks noChangeAspect="1"/>
          </p:cNvPicPr>
          <p:nvPr/>
        </p:nvPicPr>
        <p:blipFill>
          <a:blip r:embed="rId5"/>
          <a:stretch>
            <a:fillRect/>
          </a:stretch>
        </p:blipFill>
        <p:spPr>
          <a:xfrm>
            <a:off x="492125" y="6182995"/>
            <a:ext cx="557784" cy="557784"/>
          </a:xfrm>
          <a:prstGeom prst="rect">
            <a:avLst/>
          </a:prstGeom>
        </p:spPr>
      </p:pic>
      <p:sp>
        <p:nvSpPr>
          <p:cNvPr id="15" name="Text Box 14"/>
          <p:cNvSpPr txBox="1"/>
          <p:nvPr/>
        </p:nvSpPr>
        <p:spPr>
          <a:xfrm>
            <a:off x="717550" y="191770"/>
            <a:ext cx="922655" cy="398780"/>
          </a:xfrm>
          <a:prstGeom prst="rect">
            <a:avLst/>
          </a:prstGeom>
          <a:noFill/>
        </p:spPr>
        <p:txBody>
          <a:bodyPr wrap="square" rtlCol="0" anchor="t">
            <a:spAutoFit/>
          </a:bodyPr>
          <a:p>
            <a:r>
              <a:rPr lang="pt-PT" sz="2000" b="1">
                <a:solidFill>
                  <a:schemeClr val="bg1"/>
                </a:solidFill>
              </a:rPr>
              <a:t>Me</a:t>
            </a:r>
            <a:endParaRPr lang="pt-PT" sz="2000" b="1">
              <a:solidFill>
                <a:schemeClr val="bg1"/>
              </a:solidFill>
            </a:endParaRPr>
          </a:p>
        </p:txBody>
      </p:sp>
      <p:sp>
        <p:nvSpPr>
          <p:cNvPr id="20" name="Text Placeholder 4"/>
          <p:cNvSpPr>
            <a:spLocks noGrp="1"/>
          </p:cNvSpPr>
          <p:nvPr/>
        </p:nvSpPr>
        <p:spPr>
          <a:xfrm>
            <a:off x="434975" y="2322830"/>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dirty="0">
                <a:solidFill>
                  <a:schemeClr val="bg1"/>
                </a:solidFill>
                <a:ea typeface="Amazon Ember"/>
                <a:cs typeface="Amazon Ember"/>
              </a:rPr>
              <a:t>Specialist Senior</a:t>
            </a:r>
            <a:r>
              <a:rPr lang="pt-PT" altLang="en-GB" dirty="0">
                <a:solidFill>
                  <a:schemeClr val="bg1"/>
                </a:solidFill>
                <a:ea typeface="Amazon Ember"/>
                <a:cs typeface="Amazon Ember"/>
              </a:rPr>
              <a:t> Java</a:t>
            </a:r>
            <a:r>
              <a:rPr lang="en-GB" dirty="0">
                <a:solidFill>
                  <a:schemeClr val="bg1"/>
                </a:solidFill>
                <a:ea typeface="Amazon Ember"/>
                <a:cs typeface="Amazon Ember"/>
              </a:rPr>
              <a:t> - </a:t>
            </a:r>
            <a:r>
              <a:rPr lang="pt-PT" altLang="en-GB" dirty="0">
                <a:solidFill>
                  <a:schemeClr val="bg1"/>
                </a:solidFill>
                <a:ea typeface="Amazon Ember"/>
                <a:cs typeface="Amazon Ember"/>
              </a:rPr>
              <a:t>GFT</a:t>
            </a:r>
            <a:endParaRPr lang="pt-PT" altLang="en-GB" dirty="0">
              <a:solidFill>
                <a:schemeClr val="bg1"/>
              </a:solidFill>
              <a:ea typeface="Amazon Ember"/>
              <a:cs typeface="Amazon Ember"/>
            </a:endParaRPr>
          </a:p>
        </p:txBody>
      </p:sp>
      <p:pic>
        <p:nvPicPr>
          <p:cNvPr id="32" name="Graphic 22"/>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36245" y="226060"/>
            <a:ext cx="285115" cy="285115"/>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2331085"/>
            <a:ext cx="10780395" cy="1076325"/>
          </a:xfrm>
          <a:prstGeom prst="rect">
            <a:avLst/>
          </a:prstGeom>
          <a:noFill/>
        </p:spPr>
        <p:txBody>
          <a:bodyPr wrap="square" rtlCol="0" anchor="t">
            <a:spAutoFit/>
          </a:bodyPr>
          <a:p>
            <a:pPr algn="ctr" eaLnBrk="1" hangingPunct="1">
              <a:lnSpc>
                <a:spcPct val="100000"/>
              </a:lnSpc>
              <a:buClrTx/>
              <a:buSzTx/>
              <a:buFontTx/>
              <a:buNone/>
            </a:pPr>
            <a:r>
              <a:rPr lang="pt-PT" altLang="en-US" sz="3200" b="1" dirty="0">
                <a:solidFill>
                  <a:srgbClr val="D34BD9"/>
                </a:solidFill>
                <a:sym typeface="+mn-ea"/>
              </a:rPr>
              <a:t>Events are the language of</a:t>
            </a:r>
            <a:endParaRPr lang="pt-PT" altLang="en-US" sz="3200" b="1" dirty="0">
              <a:solidFill>
                <a:srgbClr val="D34BD9"/>
              </a:solidFill>
              <a:sym typeface="+mn-ea"/>
            </a:endParaRPr>
          </a:p>
          <a:p>
            <a:pPr algn="ctr" eaLnBrk="1" hangingPunct="1">
              <a:lnSpc>
                <a:spcPct val="100000"/>
              </a:lnSpc>
              <a:buClrTx/>
              <a:buSzTx/>
              <a:buFontTx/>
              <a:buNone/>
            </a:pPr>
            <a:r>
              <a:rPr lang="pt-PT" altLang="en-US" sz="3200" b="1" dirty="0">
                <a:solidFill>
                  <a:srgbClr val="D34BD9"/>
                </a:solidFill>
                <a:sym typeface="+mn-ea"/>
              </a:rPr>
              <a:t>serverless applications.</a:t>
            </a:r>
            <a:endParaRPr lang="pt-PT" altLang="en-US" sz="3200" b="1" dirty="0">
              <a:solidFill>
                <a:srgbClr val="D34BD9"/>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641350" y="4759960"/>
            <a:ext cx="3930650" cy="798830"/>
          </a:xfrm>
          <a:prstGeom prst="rect">
            <a:avLst/>
          </a:prstGeom>
          <a:noFill/>
        </p:spPr>
        <p:txBody>
          <a:bodyPr wrap="none" rtlCol="0">
            <a:spAutoFit/>
          </a:bodyPr>
          <a:p>
            <a:pPr algn="l"/>
            <a:r>
              <a:rPr lang="en-US" sz="2800">
                <a:solidFill>
                  <a:schemeClr val="bg1"/>
                </a:solidFill>
              </a:rPr>
              <a:t>Dave Boyne</a:t>
            </a:r>
            <a:endParaRPr lang="en-US" sz="2800">
              <a:solidFill>
                <a:schemeClr val="bg1"/>
              </a:solidFill>
            </a:endParaRPr>
          </a:p>
          <a:p>
            <a:pPr algn="l"/>
            <a:r>
              <a:rPr lang="en-US">
                <a:solidFill>
                  <a:schemeClr val="bg1"/>
                </a:solidFill>
              </a:rPr>
              <a:t>AWS Serverless Developer Advocate</a:t>
            </a:r>
            <a:endParaRPr 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5" name="Graphic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18"/>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70659" name="Graphic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163844" name="Graphic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113666"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Rectangles 3"/>
          <p:cNvSpPr/>
          <p:nvPr/>
        </p:nvSpPr>
        <p:spPr>
          <a:xfrm>
            <a:off x="292100" y="81280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459480" y="81788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476875" y="80835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8218170" y="78803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01625" y="27000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280035" y="46558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s 35"/>
          <p:cNvSpPr/>
          <p:nvPr/>
        </p:nvSpPr>
        <p:spPr>
          <a:xfrm>
            <a:off x="5081905" y="284353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s 47"/>
          <p:cNvSpPr/>
          <p:nvPr/>
        </p:nvSpPr>
        <p:spPr>
          <a:xfrm>
            <a:off x="5080000" y="481520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ectangles 48"/>
          <p:cNvSpPr/>
          <p:nvPr/>
        </p:nvSpPr>
        <p:spPr>
          <a:xfrm>
            <a:off x="8220710" y="289687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8218170" y="481901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 name="Text Box 52"/>
          <p:cNvSpPr txBox="1"/>
          <p:nvPr/>
        </p:nvSpPr>
        <p:spPr>
          <a:xfrm>
            <a:off x="300355" y="801370"/>
            <a:ext cx="398780" cy="368300"/>
          </a:xfrm>
          <a:prstGeom prst="rect">
            <a:avLst/>
          </a:prstGeom>
          <a:noFill/>
        </p:spPr>
        <p:txBody>
          <a:bodyPr wrap="square" rtlCol="0">
            <a:spAutoFit/>
          </a:bodyPr>
          <a:p>
            <a:r>
              <a:rPr lang="pt-PT" altLang="en-US" b="1">
                <a:solidFill>
                  <a:srgbClr val="D34BD9"/>
                </a:solidFill>
              </a:rPr>
              <a:t>1</a:t>
            </a:r>
            <a:endParaRPr lang="pt-PT" altLang="en-US" b="1">
              <a:solidFill>
                <a:srgbClr val="D34BD9"/>
              </a:solidFill>
            </a:endParaRPr>
          </a:p>
        </p:txBody>
      </p:sp>
      <p:sp>
        <p:nvSpPr>
          <p:cNvPr id="54" name="Text Box 53"/>
          <p:cNvSpPr txBox="1"/>
          <p:nvPr/>
        </p:nvSpPr>
        <p:spPr>
          <a:xfrm>
            <a:off x="3469640" y="823595"/>
            <a:ext cx="398780" cy="368300"/>
          </a:xfrm>
          <a:prstGeom prst="rect">
            <a:avLst/>
          </a:prstGeom>
          <a:noFill/>
        </p:spPr>
        <p:txBody>
          <a:bodyPr wrap="square" rtlCol="0">
            <a:spAutoFit/>
          </a:bodyPr>
          <a:p>
            <a:r>
              <a:rPr lang="pt-PT" altLang="en-US" b="1">
                <a:solidFill>
                  <a:srgbClr val="D34BD9"/>
                </a:solidFill>
              </a:rPr>
              <a:t>2</a:t>
            </a:r>
            <a:endParaRPr lang="pt-PT" altLang="en-US" b="1">
              <a:solidFill>
                <a:srgbClr val="D34BD9"/>
              </a:solidFill>
            </a:endParaRPr>
          </a:p>
        </p:txBody>
      </p:sp>
      <p:sp>
        <p:nvSpPr>
          <p:cNvPr id="55" name="Text Box 54"/>
          <p:cNvSpPr txBox="1"/>
          <p:nvPr/>
        </p:nvSpPr>
        <p:spPr>
          <a:xfrm>
            <a:off x="5484495" y="817880"/>
            <a:ext cx="398780" cy="368300"/>
          </a:xfrm>
          <a:prstGeom prst="rect">
            <a:avLst/>
          </a:prstGeom>
          <a:noFill/>
        </p:spPr>
        <p:txBody>
          <a:bodyPr wrap="square" rtlCol="0">
            <a:spAutoFit/>
          </a:bodyPr>
          <a:p>
            <a:r>
              <a:rPr lang="pt-PT" altLang="en-US" b="1">
                <a:solidFill>
                  <a:srgbClr val="D34BD9"/>
                </a:solidFill>
              </a:rPr>
              <a:t>3</a:t>
            </a:r>
            <a:endParaRPr lang="pt-PT" altLang="en-US" b="1">
              <a:solidFill>
                <a:srgbClr val="D34BD9"/>
              </a:solidFill>
            </a:endParaRPr>
          </a:p>
        </p:txBody>
      </p:sp>
      <p:sp>
        <p:nvSpPr>
          <p:cNvPr id="59" name="Text Box 58"/>
          <p:cNvSpPr txBox="1"/>
          <p:nvPr/>
        </p:nvSpPr>
        <p:spPr>
          <a:xfrm>
            <a:off x="8237220" y="774700"/>
            <a:ext cx="398780" cy="368300"/>
          </a:xfrm>
          <a:prstGeom prst="rect">
            <a:avLst/>
          </a:prstGeom>
          <a:noFill/>
        </p:spPr>
        <p:txBody>
          <a:bodyPr wrap="square" rtlCol="0">
            <a:spAutoFit/>
          </a:bodyPr>
          <a:p>
            <a:r>
              <a:rPr lang="pt-PT" altLang="en-US" b="1">
                <a:solidFill>
                  <a:srgbClr val="D34BD9"/>
                </a:solidFill>
              </a:rPr>
              <a:t>4</a:t>
            </a:r>
            <a:endParaRPr lang="pt-PT" altLang="en-US" b="1">
              <a:solidFill>
                <a:srgbClr val="D34BD9"/>
              </a:solidFill>
            </a:endParaRPr>
          </a:p>
        </p:txBody>
      </p:sp>
      <p:sp>
        <p:nvSpPr>
          <p:cNvPr id="60" name="Text Box 59"/>
          <p:cNvSpPr txBox="1"/>
          <p:nvPr/>
        </p:nvSpPr>
        <p:spPr>
          <a:xfrm>
            <a:off x="307340" y="2721610"/>
            <a:ext cx="398780" cy="368300"/>
          </a:xfrm>
          <a:prstGeom prst="rect">
            <a:avLst/>
          </a:prstGeom>
          <a:noFill/>
        </p:spPr>
        <p:txBody>
          <a:bodyPr wrap="square" rtlCol="0">
            <a:spAutoFit/>
          </a:bodyPr>
          <a:p>
            <a:r>
              <a:rPr lang="pt-PT" altLang="en-US" b="1">
                <a:solidFill>
                  <a:srgbClr val="D34BD9"/>
                </a:solidFill>
              </a:rPr>
              <a:t>5</a:t>
            </a:r>
            <a:endParaRPr lang="pt-PT" altLang="en-US" b="1">
              <a:solidFill>
                <a:srgbClr val="D34BD9"/>
              </a:solidFill>
            </a:endParaRPr>
          </a:p>
        </p:txBody>
      </p:sp>
      <p:sp>
        <p:nvSpPr>
          <p:cNvPr id="61" name="Text Box 60"/>
          <p:cNvSpPr txBox="1"/>
          <p:nvPr/>
        </p:nvSpPr>
        <p:spPr>
          <a:xfrm>
            <a:off x="5089525" y="2872105"/>
            <a:ext cx="398780" cy="368300"/>
          </a:xfrm>
          <a:prstGeom prst="rect">
            <a:avLst/>
          </a:prstGeom>
          <a:noFill/>
        </p:spPr>
        <p:txBody>
          <a:bodyPr wrap="square" rtlCol="0">
            <a:spAutoFit/>
          </a:bodyPr>
          <a:p>
            <a:r>
              <a:rPr lang="pt-PT" altLang="en-US" b="1">
                <a:solidFill>
                  <a:srgbClr val="D34BD9"/>
                </a:solidFill>
              </a:rPr>
              <a:t>6</a:t>
            </a:r>
            <a:endParaRPr lang="pt-PT" altLang="en-US" b="1">
              <a:solidFill>
                <a:srgbClr val="D34BD9"/>
              </a:solidFill>
            </a:endParaRPr>
          </a:p>
        </p:txBody>
      </p:sp>
      <p:sp>
        <p:nvSpPr>
          <p:cNvPr id="62" name="Text Box 61"/>
          <p:cNvSpPr txBox="1"/>
          <p:nvPr/>
        </p:nvSpPr>
        <p:spPr>
          <a:xfrm>
            <a:off x="8237220" y="2896870"/>
            <a:ext cx="398780" cy="368300"/>
          </a:xfrm>
          <a:prstGeom prst="rect">
            <a:avLst/>
          </a:prstGeom>
          <a:noFill/>
        </p:spPr>
        <p:txBody>
          <a:bodyPr wrap="square" rtlCol="0">
            <a:spAutoFit/>
          </a:bodyPr>
          <a:p>
            <a:r>
              <a:rPr lang="pt-PT" altLang="en-US" b="1">
                <a:solidFill>
                  <a:srgbClr val="D34BD9"/>
                </a:solidFill>
              </a:rPr>
              <a:t>7</a:t>
            </a:r>
            <a:endParaRPr lang="pt-PT" altLang="en-US" b="1">
              <a:solidFill>
                <a:srgbClr val="D34BD9"/>
              </a:solidFill>
            </a:endParaRPr>
          </a:p>
        </p:txBody>
      </p:sp>
      <p:sp>
        <p:nvSpPr>
          <p:cNvPr id="63" name="Text Box 62"/>
          <p:cNvSpPr txBox="1"/>
          <p:nvPr/>
        </p:nvSpPr>
        <p:spPr>
          <a:xfrm>
            <a:off x="309245" y="4661535"/>
            <a:ext cx="398780" cy="368300"/>
          </a:xfrm>
          <a:prstGeom prst="rect">
            <a:avLst/>
          </a:prstGeom>
          <a:noFill/>
        </p:spPr>
        <p:txBody>
          <a:bodyPr wrap="square" rtlCol="0">
            <a:spAutoFit/>
          </a:bodyPr>
          <a:p>
            <a:r>
              <a:rPr lang="pt-PT" altLang="en-US" b="1">
                <a:solidFill>
                  <a:srgbClr val="D34BD9"/>
                </a:solidFill>
              </a:rPr>
              <a:t>8</a:t>
            </a:r>
            <a:endParaRPr lang="pt-PT" altLang="en-US" b="1">
              <a:solidFill>
                <a:srgbClr val="D34BD9"/>
              </a:solidFill>
            </a:endParaRPr>
          </a:p>
        </p:txBody>
      </p:sp>
      <p:sp>
        <p:nvSpPr>
          <p:cNvPr id="64" name="Text Box 63"/>
          <p:cNvSpPr txBox="1"/>
          <p:nvPr/>
        </p:nvSpPr>
        <p:spPr>
          <a:xfrm>
            <a:off x="5106670" y="4815205"/>
            <a:ext cx="398780" cy="368300"/>
          </a:xfrm>
          <a:prstGeom prst="rect">
            <a:avLst/>
          </a:prstGeom>
          <a:noFill/>
        </p:spPr>
        <p:txBody>
          <a:bodyPr wrap="square" rtlCol="0">
            <a:spAutoFit/>
          </a:bodyPr>
          <a:p>
            <a:r>
              <a:rPr lang="pt-PT" altLang="en-US" b="1">
                <a:solidFill>
                  <a:srgbClr val="D34BD9"/>
                </a:solidFill>
              </a:rPr>
              <a:t>9</a:t>
            </a:r>
            <a:endParaRPr lang="pt-PT" altLang="en-US" b="1">
              <a:solidFill>
                <a:srgbClr val="D34BD9"/>
              </a:solidFill>
            </a:endParaRPr>
          </a:p>
        </p:txBody>
      </p:sp>
      <p:sp>
        <p:nvSpPr>
          <p:cNvPr id="65" name="Text Box 64"/>
          <p:cNvSpPr txBox="1"/>
          <p:nvPr/>
        </p:nvSpPr>
        <p:spPr>
          <a:xfrm>
            <a:off x="8168640" y="4817110"/>
            <a:ext cx="523875" cy="368300"/>
          </a:xfrm>
          <a:prstGeom prst="rect">
            <a:avLst/>
          </a:prstGeom>
          <a:noFill/>
        </p:spPr>
        <p:txBody>
          <a:bodyPr wrap="square" rtlCol="0">
            <a:spAutoFit/>
          </a:bodyPr>
          <a:p>
            <a:r>
              <a:rPr lang="pt-PT" altLang="en-US" b="1">
                <a:solidFill>
                  <a:srgbClr val="D34BD9"/>
                </a:solidFill>
              </a:rPr>
              <a:t>10</a:t>
            </a:r>
            <a:endParaRPr lang="pt-PT" altLang="en-US" b="1">
              <a:solidFill>
                <a:srgbClr val="D34BD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
        <p:nvSpPr>
          <p:cNvPr id="7" name="Text Box 6"/>
          <p:cNvSpPr txBox="1"/>
          <p:nvPr/>
        </p:nvSpPr>
        <p:spPr>
          <a:xfrm>
            <a:off x="368935" y="6351270"/>
            <a:ext cx="4857750" cy="229870"/>
          </a:xfrm>
          <a:prstGeom prst="rect">
            <a:avLst/>
          </a:prstGeom>
          <a:noFill/>
        </p:spPr>
        <p:txBody>
          <a:bodyPr wrap="none" rtlCol="0">
            <a:spAutoFit/>
          </a:bodyPr>
          <a:p>
            <a:pPr algn="l"/>
            <a:r>
              <a:rPr lang="pt-PT" altLang="en-US" sz="900" b="1">
                <a:solidFill>
                  <a:schemeClr val="bg1"/>
                </a:solidFill>
              </a:rPr>
              <a:t>Figure: 1 - describe using CLI Commands handling Objects in S3 service.</a:t>
            </a:r>
            <a:endParaRPr lang="pt-PT" altLang="en-US" sz="900" b="1">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09245" y="3270885"/>
            <a:ext cx="3956685"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36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p:nvPr/>
        </p:nvSpPr>
        <p:spPr>
          <a:xfrm>
            <a:off x="151130" y="1292860"/>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104456" name="TextBox 9"/>
          <p:cNvSpPr txBox="1">
            <a:spLocks noChangeArrowheads="1"/>
          </p:cNvSpPr>
          <p:nvPr/>
        </p:nvSpPr>
        <p:spPr bwMode="auto">
          <a:xfrm>
            <a:off x="1615440" y="129413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rPr>
              <a:t>Aurora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3069590" y="131445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sym typeface="+mn-ea"/>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2764155"/>
          </a:xfrm>
          <a:prstGeom prst="rect">
            <a:avLst/>
          </a:prstGeom>
        </p:spPr>
      </p:pic>
      <p:pic>
        <p:nvPicPr>
          <p:cNvPr id="8" name="Picture 7"/>
          <p:cNvPicPr>
            <a:picLocks noChangeAspect="1"/>
          </p:cNvPicPr>
          <p:nvPr/>
        </p:nvPicPr>
        <p:blipFill>
          <a:blip r:embed="rId3"/>
          <a:stretch>
            <a:fillRect/>
          </a:stretch>
        </p:blipFill>
        <p:spPr>
          <a:xfrm>
            <a:off x="6798945" y="3839210"/>
            <a:ext cx="5073650" cy="2286000"/>
          </a:xfrm>
          <a:prstGeom prst="rect">
            <a:avLst/>
          </a:prstGeom>
        </p:spPr>
      </p:pic>
      <p:sp>
        <p:nvSpPr>
          <p:cNvPr id="4" name="Text Box 3"/>
          <p:cNvSpPr txBox="1"/>
          <p:nvPr/>
        </p:nvSpPr>
        <p:spPr>
          <a:xfrm>
            <a:off x="6757035" y="3494405"/>
            <a:ext cx="3526790" cy="229870"/>
          </a:xfrm>
          <a:prstGeom prst="rect">
            <a:avLst/>
          </a:prstGeom>
          <a:noFill/>
        </p:spPr>
        <p:txBody>
          <a:bodyPr wrap="none" rtlCol="0" anchor="t">
            <a:spAutoFit/>
          </a:bodyPr>
          <a:p>
            <a:r>
              <a:rPr lang="pt-PT" altLang="en-US" sz="900" b="1">
                <a:solidFill>
                  <a:schemeClr val="bg1"/>
                </a:solidFill>
                <a:sym typeface="+mn-ea"/>
              </a:rPr>
              <a:t>Figure: 1 - Partition Key and Sort Key (Primary key)</a:t>
            </a:r>
            <a:endParaRPr lang="en-US" sz="900"/>
          </a:p>
        </p:txBody>
      </p:sp>
      <p:sp>
        <p:nvSpPr>
          <p:cNvPr id="9" name="Text Box 8"/>
          <p:cNvSpPr txBox="1"/>
          <p:nvPr/>
        </p:nvSpPr>
        <p:spPr>
          <a:xfrm>
            <a:off x="6751955" y="6059805"/>
            <a:ext cx="3335655" cy="229870"/>
          </a:xfrm>
          <a:prstGeom prst="rect">
            <a:avLst/>
          </a:prstGeom>
          <a:noFill/>
        </p:spPr>
        <p:txBody>
          <a:bodyPr wrap="none" rtlCol="0" anchor="t">
            <a:spAutoFit/>
          </a:bodyPr>
          <a:p>
            <a:r>
              <a:rPr lang="pt-PT" altLang="en-US" sz="900" b="1">
                <a:solidFill>
                  <a:schemeClr val="bg1"/>
                </a:solidFill>
                <a:sym typeface="+mn-ea"/>
              </a:rPr>
              <a:t>Figure: 2 - Details table (Partition Key, Sort Key)</a:t>
            </a:r>
            <a:endParaRPr lang="en-US"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0690" y="6362065"/>
            <a:ext cx="4543425" cy="229870"/>
          </a:xfrm>
          <a:prstGeom prst="rect">
            <a:avLst/>
          </a:prstGeom>
          <a:noFill/>
        </p:spPr>
        <p:txBody>
          <a:bodyPr wrap="none" rtlCol="0" anchor="t">
            <a:spAutoFit/>
          </a:bodyPr>
          <a:p>
            <a:r>
              <a:rPr lang="pt-PT" altLang="en-US" sz="900" b="1">
                <a:solidFill>
                  <a:schemeClr val="bg1"/>
                </a:solidFill>
                <a:sym typeface="+mn-ea"/>
              </a:rPr>
              <a:t>Figure: 1 - Function Lambda (using Python 3.10), CRUD DynamoDB </a:t>
            </a:r>
            <a:endParaRPr lang="en-US" sz="900"/>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229298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Artificial intelligence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Use Case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Requirement </a:t>
            </a:r>
            <a:r>
              <a:rPr lang="pt-PT" altLang="en-US" sz="1400">
                <a:solidFill>
                  <a:schemeClr val="bg1"/>
                </a:solidFill>
                <a:latin typeface="Swiss921 BT" panose="020B0806030502050204" charset="0"/>
                <a:cs typeface="Swiss921 BT" panose="020B0806030502050204" charset="0"/>
                <a:sym typeface="+mn-ea"/>
              </a:rPr>
              <a:t>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Introduction About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Next Steps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1618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2" name="Text Box 1"/>
          <p:cNvSpPr txBox="1"/>
          <p:nvPr/>
        </p:nvSpPr>
        <p:spPr>
          <a:xfrm>
            <a:off x="389255" y="6107430"/>
            <a:ext cx="2997200" cy="229870"/>
          </a:xfrm>
          <a:prstGeom prst="rect">
            <a:avLst/>
          </a:prstGeom>
          <a:noFill/>
        </p:spPr>
        <p:txBody>
          <a:bodyPr wrap="none" rtlCol="0">
            <a:spAutoFit/>
          </a:bodyPr>
          <a:p>
            <a:pPr algn="l"/>
            <a:r>
              <a:rPr lang="pt-PT" altLang="en-US" sz="900" b="1">
                <a:solidFill>
                  <a:schemeClr val="bg1"/>
                </a:solidFill>
              </a:rPr>
              <a:t>Figure: 1 - create table AWS CLI Commands</a:t>
            </a:r>
            <a:endParaRPr lang="pt-PT" altLang="en-US" sz="900" b="1">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0690" y="1085215"/>
            <a:ext cx="10304780" cy="4618990"/>
          </a:xfrm>
          <a:prstGeom prst="rect">
            <a:avLst/>
          </a:prstGeom>
        </p:spPr>
      </p:pic>
      <p:sp>
        <p:nvSpPr>
          <p:cNvPr id="9" name="Rectangles 8"/>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a:t>
            </a:r>
            <a:r>
              <a:rPr lang="pt-PT" altLang="en-US" sz="2000" b="1">
                <a:solidFill>
                  <a:schemeClr val="bg1"/>
                </a:solidFill>
                <a:sym typeface="+mn-ea"/>
              </a:rPr>
              <a:t> CLI Commands</a:t>
            </a:r>
            <a:endParaRPr lang="pt-PT" altLang="en-US" sz="2000" b="1">
              <a:solidFill>
                <a:schemeClr val="bg1"/>
              </a:solidFill>
              <a:sym typeface="+mn-ea"/>
            </a:endParaRPr>
          </a:p>
        </p:txBody>
      </p:sp>
      <p:sp>
        <p:nvSpPr>
          <p:cNvPr id="11" name="Rectangles 10"/>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Text Box 11"/>
          <p:cNvSpPr txBox="1"/>
          <p:nvPr/>
        </p:nvSpPr>
        <p:spPr>
          <a:xfrm>
            <a:off x="5707380" y="6409690"/>
            <a:ext cx="6146165" cy="275590"/>
          </a:xfrm>
          <a:prstGeom prst="rect">
            <a:avLst/>
          </a:prstGeom>
          <a:noFill/>
        </p:spPr>
        <p:txBody>
          <a:bodyPr wrap="square" rtlCol="0" anchor="t">
            <a:spAutoFit/>
          </a:bodyPr>
          <a:p>
            <a:r>
              <a:rPr lang="en-US" sz="1200">
                <a:solidFill>
                  <a:schemeClr val="bg1"/>
                </a:solidFill>
              </a:rPr>
              <a:t>https://github.com/weder96/joinCommunity2023/tree/main/learning/10_ApiGateway</a:t>
            </a:r>
            <a:endParaRPr lang="en-US" sz="1200">
              <a:solidFill>
                <a:schemeClr val="bg1"/>
              </a:solidFill>
            </a:endParaRPr>
          </a:p>
        </p:txBody>
      </p:sp>
      <p:sp>
        <p:nvSpPr>
          <p:cNvPr id="14" name="Rectangles 13"/>
          <p:cNvSpPr/>
          <p:nvPr/>
        </p:nvSpPr>
        <p:spPr>
          <a:xfrm>
            <a:off x="4048125" y="1493520"/>
            <a:ext cx="6001385" cy="41363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Graphic 17"/>
          <p:cNvPicPr>
            <a:picLocks noChangeAspect="1" noChangeArrowheads="1"/>
          </p:cNvPicPr>
          <p:nvPr/>
        </p:nvPicPr>
        <p:blipFill>
          <a:blip r:embed="rId2"/>
          <a:srcRect/>
          <a:stretch>
            <a:fillRect/>
          </a:stretch>
        </p:blipFill>
        <p:spPr bwMode="auto">
          <a:xfrm>
            <a:off x="10822936" y="43986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p:nvPr/>
        </p:nvSpPr>
        <p:spPr>
          <a:xfrm>
            <a:off x="10444480" y="5218430"/>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sp>
        <p:nvSpPr>
          <p:cNvPr id="17" name="Rectangles 16"/>
          <p:cNvSpPr/>
          <p:nvPr/>
        </p:nvSpPr>
        <p:spPr>
          <a:xfrm>
            <a:off x="626745" y="4453890"/>
            <a:ext cx="1710690" cy="11887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8" name="Picture 17"/>
          <p:cNvPicPr>
            <a:picLocks noChangeAspect="1"/>
          </p:cNvPicPr>
          <p:nvPr/>
        </p:nvPicPr>
        <p:blipFill>
          <a:blip r:embed="rId3"/>
          <a:stretch>
            <a:fillRect/>
          </a:stretch>
        </p:blipFill>
        <p:spPr>
          <a:xfrm>
            <a:off x="9838690" y="509905"/>
            <a:ext cx="1938020" cy="1938020"/>
          </a:xfrm>
          <a:prstGeom prst="rect">
            <a:avLst/>
          </a:prstGeom>
        </p:spPr>
      </p:pic>
      <p:sp>
        <p:nvSpPr>
          <p:cNvPr id="2" name="Text Box 1"/>
          <p:cNvSpPr txBox="1"/>
          <p:nvPr/>
        </p:nvSpPr>
        <p:spPr>
          <a:xfrm>
            <a:off x="358775" y="5711190"/>
            <a:ext cx="7521575" cy="229870"/>
          </a:xfrm>
          <a:prstGeom prst="rect">
            <a:avLst/>
          </a:prstGeom>
          <a:noFill/>
        </p:spPr>
        <p:txBody>
          <a:bodyPr wrap="none" rtlCol="0">
            <a:spAutoFit/>
          </a:bodyPr>
          <a:p>
            <a:pPr algn="l"/>
            <a:r>
              <a:rPr lang="pt-PT" altLang="en-US" sz="900" b="1">
                <a:solidFill>
                  <a:schemeClr val="bg1"/>
                </a:solidFill>
              </a:rPr>
              <a:t>Figure: 1 - create API Gateway AWS CLI Commands (Role, Lambda, Resources, Permissions, putMethodResponse)</a:t>
            </a:r>
            <a:endParaRPr lang="pt-PT" altLang="en-US" sz="900" b="1">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34334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43180" y="2350770"/>
            <a:ext cx="31648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
        <p:nvSpPr>
          <p:cNvPr id="7" name="Text Box 6"/>
          <p:cNvSpPr txBox="1"/>
          <p:nvPr/>
        </p:nvSpPr>
        <p:spPr>
          <a:xfrm>
            <a:off x="409575" y="6132195"/>
            <a:ext cx="5566410" cy="229870"/>
          </a:xfrm>
          <a:prstGeom prst="rect">
            <a:avLst/>
          </a:prstGeom>
          <a:noFill/>
        </p:spPr>
        <p:txBody>
          <a:bodyPr wrap="none" rtlCol="0">
            <a:spAutoFit/>
          </a:bodyPr>
          <a:p>
            <a:pPr algn="l"/>
            <a:r>
              <a:rPr lang="pt-PT" altLang="en-US" sz="900" b="1">
                <a:solidFill>
                  <a:schemeClr val="bg1"/>
                </a:solidFill>
              </a:rPr>
              <a:t>Figure: 1 - create SNS AWS CLI Commands (Lambda, topic , subscribe , permission)</a:t>
            </a:r>
            <a:endParaRPr lang="pt-PT" altLang="en-US" sz="900" b="1">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1844675"/>
            <a:ext cx="4071620"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Artificial intelligence</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313055" y="5163185"/>
            <a:ext cx="3918585" cy="645160"/>
          </a:xfrm>
          <a:prstGeom prst="rect">
            <a:avLst/>
          </a:prstGeom>
          <a:noFill/>
        </p:spPr>
        <p:txBody>
          <a:bodyPr wrap="square" rtlCol="0" anchor="t">
            <a:spAutoFit/>
          </a:bodyPr>
          <a:p>
            <a:pPr algn="ctr"/>
            <a:r>
              <a:rPr>
                <a:solidFill>
                  <a:schemeClr val="bg1"/>
                </a:solidFill>
              </a:rPr>
              <a:t>Create a study routine focused on learning Serverless AWS?</a:t>
            </a:r>
            <a:endParaRPr>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12115" y="69215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
        <p:nvSpPr>
          <p:cNvPr id="2" name="Text Box 1"/>
          <p:cNvSpPr txBox="1"/>
          <p:nvPr/>
        </p:nvSpPr>
        <p:spPr>
          <a:xfrm>
            <a:off x="348615" y="6000115"/>
            <a:ext cx="6210935" cy="229870"/>
          </a:xfrm>
          <a:prstGeom prst="rect">
            <a:avLst/>
          </a:prstGeom>
          <a:noFill/>
        </p:spPr>
        <p:txBody>
          <a:bodyPr wrap="none" rtlCol="0">
            <a:spAutoFit/>
          </a:bodyPr>
          <a:p>
            <a:pPr algn="l"/>
            <a:r>
              <a:rPr lang="pt-PT" altLang="en-US" sz="900" b="1">
                <a:solidFill>
                  <a:schemeClr val="bg1"/>
                </a:solidFill>
              </a:rPr>
              <a:t>Figure: 1 - create SQS AWS CLI Commands (create, poll , send messages , permission, purge)</a:t>
            </a:r>
            <a:endParaRPr lang="pt-PT" altLang="en-US" sz="900" b="1">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40284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1" name="Rectangles 10"/>
          <p:cNvSpPr/>
          <p:nvPr/>
        </p:nvSpPr>
        <p:spPr>
          <a:xfrm>
            <a:off x="6753225" y="2596515"/>
            <a:ext cx="3855720" cy="1750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6681470" y="4900930"/>
            <a:ext cx="3557905" cy="229870"/>
          </a:xfrm>
          <a:prstGeom prst="rect">
            <a:avLst/>
          </a:prstGeom>
          <a:noFill/>
        </p:spPr>
        <p:txBody>
          <a:bodyPr wrap="none" rtlCol="0">
            <a:spAutoFit/>
          </a:bodyPr>
          <a:p>
            <a:pPr algn="l"/>
            <a:r>
              <a:rPr lang="pt-PT" altLang="en-US" sz="900" b="1">
                <a:solidFill>
                  <a:schemeClr val="bg1"/>
                </a:solidFill>
              </a:rPr>
              <a:t>Figure: 1 - JSON event details is Custom(You define)</a:t>
            </a:r>
            <a:endParaRPr lang="pt-PT" altLang="en-US" sz="900" b="1">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46405" y="81597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14960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399415" y="6081395"/>
            <a:ext cx="6893560" cy="229870"/>
          </a:xfrm>
          <a:prstGeom prst="rect">
            <a:avLst/>
          </a:prstGeom>
          <a:noFill/>
        </p:spPr>
        <p:txBody>
          <a:bodyPr wrap="none" rtlCol="0">
            <a:spAutoFit/>
          </a:bodyPr>
          <a:p>
            <a:pPr algn="l"/>
            <a:r>
              <a:rPr lang="pt-PT" altLang="en-US" sz="900" b="1">
                <a:solidFill>
                  <a:schemeClr val="bg1"/>
                </a:solidFill>
              </a:rPr>
              <a:t>Figure: 1 - create EventBridge AWS CLI Commands (create, putTarget, putRule , permission, putEvents)</a:t>
            </a:r>
            <a:endParaRPr lang="pt-PT" altLang="en-US" sz="900" b="1">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51400"/>
            <a:ext cx="4530725" cy="309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3150870" cy="398780"/>
          </a:xfrm>
          <a:prstGeom prst="rect">
            <a:avLst/>
          </a:prstGeom>
          <a:noFill/>
        </p:spPr>
        <p:txBody>
          <a:bodyPr wrap="none" rtlCol="0">
            <a:spAutoFit/>
          </a:bodyPr>
          <a:p>
            <a:pPr algn="l"/>
            <a:r>
              <a:rPr lang="en-US" sz="1000" b="1">
                <a:solidFill>
                  <a:schemeClr val="bg1"/>
                </a:solidFill>
              </a:rPr>
              <a:t>Week 1-2: Fundamentals and AWS Basics</a:t>
            </a:r>
            <a:endParaRPr lang="en-US" sz="1000" b="1">
              <a:solidFill>
                <a:schemeClr val="bg1"/>
              </a:solidFill>
            </a:endParaRPr>
          </a:p>
          <a:p>
            <a:pPr algn="l"/>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1889760" cy="245110"/>
          </a:xfrm>
          <a:prstGeom prst="rect">
            <a:avLst/>
          </a:prstGeom>
          <a:noFill/>
        </p:spPr>
        <p:txBody>
          <a:bodyPr wrap="none" rtlCol="0">
            <a:spAutoFit/>
          </a:bodyPr>
          <a:p>
            <a:pPr algn="l"/>
            <a:r>
              <a:rPr lang="en-US" sz="1000" b="1">
                <a:solidFill>
                  <a:schemeClr val="bg1"/>
                </a:solidFill>
              </a:rPr>
              <a:t>Week 3-4: AWS Lambda</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2089150" cy="245110"/>
          </a:xfrm>
          <a:prstGeom prst="rect">
            <a:avLst/>
          </a:prstGeom>
          <a:noFill/>
        </p:spPr>
        <p:txBody>
          <a:bodyPr wrap="none" rtlCol="0">
            <a:spAutoFit/>
          </a:bodyPr>
          <a:p>
            <a:pPr algn="l"/>
            <a:r>
              <a:rPr lang="en-US" sz="1000" b="1">
                <a:solidFill>
                  <a:schemeClr val="bg1"/>
                </a:solidFill>
              </a:rPr>
              <a:t>Week 5: AWS API Gateway</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2257425" cy="245110"/>
          </a:xfrm>
          <a:prstGeom prst="rect">
            <a:avLst/>
          </a:prstGeom>
          <a:noFill/>
        </p:spPr>
        <p:txBody>
          <a:bodyPr wrap="none" rtlCol="0">
            <a:spAutoFit/>
          </a:bodyPr>
          <a:p>
            <a:pPr algn="l"/>
            <a:r>
              <a:rPr lang="en-US" sz="1000" b="1">
                <a:solidFill>
                  <a:schemeClr val="bg1"/>
                </a:solidFill>
              </a:rPr>
              <a:t>Week 6: AWS Step Functions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554730" cy="245110"/>
          </a:xfrm>
          <a:prstGeom prst="rect">
            <a:avLst/>
          </a:prstGeom>
          <a:noFill/>
        </p:spPr>
        <p:txBody>
          <a:bodyPr wrap="none" rtlCol="0">
            <a:spAutoFit/>
          </a:bodyPr>
          <a:p>
            <a:pPr algn="l"/>
            <a:r>
              <a:rPr lang="en-US" sz="1000" b="1">
                <a:solidFill>
                  <a:schemeClr val="bg1"/>
                </a:solidFill>
              </a:rPr>
              <a:t>Week 7-8: Serverless Application Development</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620770" cy="245110"/>
          </a:xfrm>
          <a:prstGeom prst="rect">
            <a:avLst/>
          </a:prstGeom>
          <a:noFill/>
        </p:spPr>
        <p:txBody>
          <a:bodyPr wrap="none" rtlCol="0">
            <a:spAutoFit/>
          </a:bodyPr>
          <a:p>
            <a:pPr algn="l"/>
            <a:r>
              <a:rPr lang="en-US" sz="1000" b="1">
                <a:solidFill>
                  <a:schemeClr val="bg1"/>
                </a:solidFill>
              </a:rPr>
              <a:t>Week 9-10: Advanced Topics and Best Practices</a:t>
            </a:r>
            <a:endParaRPr lang="en-US" sz="1000" b="1">
              <a:solidFill>
                <a:schemeClr val="bg1"/>
              </a:solidFill>
            </a:endParaRPr>
          </a:p>
        </p:txBody>
      </p:sp>
      <p:sp>
        <p:nvSpPr>
          <p:cNvPr id="31" name="Text Box 30"/>
          <p:cNvSpPr txBox="1"/>
          <p:nvPr/>
        </p:nvSpPr>
        <p:spPr>
          <a:xfrm>
            <a:off x="767080" y="4900295"/>
            <a:ext cx="3844925" cy="245110"/>
          </a:xfrm>
          <a:prstGeom prst="rect">
            <a:avLst/>
          </a:prstGeom>
          <a:noFill/>
        </p:spPr>
        <p:txBody>
          <a:bodyPr wrap="none" rtlCol="0">
            <a:spAutoFit/>
          </a:bodyPr>
          <a:p>
            <a:pPr algn="l"/>
            <a:r>
              <a:rPr lang="en-US" sz="1000" b="1">
                <a:solidFill>
                  <a:schemeClr val="bg1"/>
                </a:solidFill>
              </a:rPr>
              <a:t>Week 11-12: Real-world Projects and Certifications</a:t>
            </a:r>
            <a:endParaRPr lang="en-US" sz="1000" b="1">
              <a:solidFill>
                <a:schemeClr val="bg1"/>
              </a:solidFill>
            </a:endParaRPr>
          </a:p>
        </p:txBody>
      </p:sp>
      <p:sp>
        <p:nvSpPr>
          <p:cNvPr id="33" name="Text Box 32"/>
          <p:cNvSpPr txBox="1"/>
          <p:nvPr/>
        </p:nvSpPr>
        <p:spPr>
          <a:xfrm>
            <a:off x="6962140" y="4664075"/>
            <a:ext cx="4231640" cy="860425"/>
          </a:xfrm>
          <a:prstGeom prst="rect">
            <a:avLst/>
          </a:prstGeom>
          <a:noFill/>
        </p:spPr>
        <p:txBody>
          <a:bodyPr wrap="none" rtlCol="0">
            <a:spAutoFit/>
          </a:bodyPr>
          <a:p>
            <a:pPr algn="l"/>
            <a:r>
              <a:rPr lang="en-US" sz="1000" b="1">
                <a:solidFill>
                  <a:schemeClr val="bg1"/>
                </a:solidFill>
              </a:rPr>
              <a:t>Remember to adapt this study routine to your pace and </a:t>
            </a:r>
            <a:endParaRPr lang="en-US" sz="1000" b="1">
              <a:solidFill>
                <a:schemeClr val="bg1"/>
              </a:solidFill>
            </a:endParaRPr>
          </a:p>
          <a:p>
            <a:pPr algn="l"/>
            <a:r>
              <a:rPr lang="en-US" sz="1000" b="1">
                <a:solidFill>
                  <a:schemeClr val="bg1"/>
                </a:solidFill>
              </a:rPr>
              <a:t>background</a:t>
            </a:r>
            <a:r>
              <a:rPr lang="pt-PT" altLang="en-US" sz="1000" b="1">
                <a:solidFill>
                  <a:schemeClr val="bg1"/>
                </a:solidFill>
              </a:rPr>
              <a:t> </a:t>
            </a:r>
            <a:r>
              <a:rPr lang="en-US" sz="1000" b="1">
                <a:solidFill>
                  <a:schemeClr val="bg1"/>
                </a:solidFill>
              </a:rPr>
              <a:t>knowledge.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Regular practice and hands-on experience are key to </a:t>
            </a:r>
            <a:endParaRPr lang="en-US" sz="1000" b="1">
              <a:solidFill>
                <a:schemeClr val="bg1"/>
              </a:solidFill>
            </a:endParaRPr>
          </a:p>
          <a:p>
            <a:pPr algn="l"/>
            <a:r>
              <a:rPr lang="en-US" sz="1000" b="1">
                <a:solidFill>
                  <a:schemeClr val="bg1"/>
                </a:solidFill>
              </a:rPr>
              <a:t>becoming proficient in Serverless AWS.</a:t>
            </a:r>
            <a:endParaRPr lang="en-US" sz="1000" b="1">
              <a:solidFill>
                <a:schemeClr val="bg1"/>
              </a:solidFill>
            </a:endParaRPr>
          </a:p>
        </p:txBody>
      </p:sp>
      <p:sp>
        <p:nvSpPr>
          <p:cNvPr id="36" name="Round Single Corner Rectangle 35"/>
          <p:cNvSpPr/>
          <p:nvPr/>
        </p:nvSpPr>
        <p:spPr>
          <a:xfrm>
            <a:off x="6861175" y="70485"/>
            <a:ext cx="524065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6923405" y="109855"/>
            <a:ext cx="4419600" cy="1476375"/>
          </a:xfrm>
          <a:prstGeom prst="rect">
            <a:avLst/>
          </a:prstGeom>
          <a:noFill/>
        </p:spPr>
        <p:txBody>
          <a:bodyPr wrap="none" rtlCol="0">
            <a:spAutoFit/>
          </a:bodyPr>
          <a:p>
            <a:pPr algn="just"/>
            <a:r>
              <a:rPr lang="pt-PT" altLang="en-US" sz="1000" b="1">
                <a:solidFill>
                  <a:schemeClr val="bg1"/>
                </a:solidFill>
              </a:rPr>
              <a:t>O</a:t>
            </a:r>
            <a:r>
              <a:rPr lang="en-US" sz="1000" b="1">
                <a:solidFill>
                  <a:schemeClr val="bg1"/>
                </a:solidFill>
              </a:rPr>
              <a:t>ngoing</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Join AWS forums and communities.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Follow AWS blogs and attend webinars.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Keep experimenting with new AWS services and features.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Stay updated with AWS documentation and best practices.</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9488170" y="870585"/>
            <a:ext cx="1993900" cy="2019300"/>
          </a:xfrm>
          <a:prstGeom prst="rect">
            <a:avLst/>
          </a:prstGeom>
        </p:spPr>
      </p:pic>
      <p:pic>
        <p:nvPicPr>
          <p:cNvPr id="15" name="Picture 14"/>
          <p:cNvPicPr>
            <a:picLocks noChangeAspect="1"/>
          </p:cNvPicPr>
          <p:nvPr/>
        </p:nvPicPr>
        <p:blipFill>
          <a:blip r:embed="rId2"/>
          <a:stretch>
            <a:fillRect/>
          </a:stretch>
        </p:blipFill>
        <p:spPr>
          <a:xfrm>
            <a:off x="450215" y="870585"/>
            <a:ext cx="7995285" cy="5120005"/>
          </a:xfrm>
          <a:prstGeom prst="rect">
            <a:avLst/>
          </a:prstGeom>
        </p:spPr>
      </p:pic>
      <p:sp>
        <p:nvSpPr>
          <p:cNvPr id="16" name="Rectangles 15"/>
          <p:cNvSpPr/>
          <p:nvPr/>
        </p:nvSpPr>
        <p:spPr>
          <a:xfrm>
            <a:off x="399224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37959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399415" y="6061075"/>
            <a:ext cx="5006340" cy="229870"/>
          </a:xfrm>
          <a:prstGeom prst="rect">
            <a:avLst/>
          </a:prstGeom>
          <a:noFill/>
        </p:spPr>
        <p:txBody>
          <a:bodyPr wrap="none" rtlCol="0">
            <a:spAutoFit/>
          </a:bodyPr>
          <a:p>
            <a:pPr algn="l"/>
            <a:r>
              <a:rPr lang="pt-PT" altLang="en-US" sz="900" b="1">
                <a:solidFill>
                  <a:schemeClr val="bg1"/>
                </a:solidFill>
              </a:rPr>
              <a:t>Figure: 1 - StepFunctions Studio(create, view, execute the s</a:t>
            </a:r>
            <a:r>
              <a:rPr lang="pt-PT" altLang="en-US" sz="900" b="1">
                <a:solidFill>
                  <a:schemeClr val="bg1"/>
                </a:solidFill>
                <a:sym typeface="+mn-ea"/>
              </a:rPr>
              <a:t>tate Machine </a:t>
            </a:r>
            <a:r>
              <a:rPr lang="pt-PT" altLang="en-US" sz="900" b="1">
                <a:solidFill>
                  <a:schemeClr val="bg1"/>
                </a:solidFill>
              </a:rPr>
              <a:t>)</a:t>
            </a:r>
            <a:endParaRPr lang="pt-PT" altLang="en-US" sz="900" b="1">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
        <p:nvSpPr>
          <p:cNvPr id="7" name="Text Box 6"/>
          <p:cNvSpPr txBox="1"/>
          <p:nvPr/>
        </p:nvSpPr>
        <p:spPr>
          <a:xfrm>
            <a:off x="399415" y="5390515"/>
            <a:ext cx="6901180" cy="229870"/>
          </a:xfrm>
          <a:prstGeom prst="rect">
            <a:avLst/>
          </a:prstGeom>
          <a:noFill/>
        </p:spPr>
        <p:txBody>
          <a:bodyPr wrap="none" rtlCol="0">
            <a:spAutoFit/>
          </a:bodyPr>
          <a:p>
            <a:pPr algn="l"/>
            <a:r>
              <a:rPr lang="pt-PT" altLang="en-US" sz="900" b="1">
                <a:solidFill>
                  <a:schemeClr val="bg1"/>
                </a:solidFill>
              </a:rPr>
              <a:t>Figure: 1 - StepFunctions CLI Commands(create, update, execute the s</a:t>
            </a:r>
            <a:r>
              <a:rPr lang="pt-PT" altLang="en-US" sz="900" b="1">
                <a:solidFill>
                  <a:schemeClr val="bg1"/>
                </a:solidFill>
                <a:sym typeface="+mn-ea"/>
              </a:rPr>
              <a:t>tate Machine</a:t>
            </a:r>
            <a:r>
              <a:rPr lang="pt-PT" altLang="en-US" sz="900" b="1">
                <a:solidFill>
                  <a:schemeClr val="bg1"/>
                </a:solidFill>
              </a:rPr>
              <a:t>) and create lambda</a:t>
            </a:r>
            <a:endParaRPr lang="pt-PT" altLang="en-US" sz="900" b="1">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
        <p:nvSpPr>
          <p:cNvPr id="9" name="Text Box 8"/>
          <p:cNvSpPr txBox="1"/>
          <p:nvPr/>
        </p:nvSpPr>
        <p:spPr>
          <a:xfrm>
            <a:off x="7400290" y="5571490"/>
            <a:ext cx="4265295" cy="368300"/>
          </a:xfrm>
          <a:prstGeom prst="rect">
            <a:avLst/>
          </a:prstGeom>
          <a:noFill/>
        </p:spPr>
        <p:txBody>
          <a:bodyPr wrap="none" rtlCol="0">
            <a:spAutoFit/>
          </a:bodyPr>
          <a:p>
            <a:pPr algn="l"/>
            <a:r>
              <a:rPr lang="pt-PT" altLang="en-US" sz="900" b="1">
                <a:solidFill>
                  <a:schemeClr val="bg1"/>
                </a:solidFill>
              </a:rPr>
              <a:t>Figure: 1 - Policy(JSON), set Permissions for execute lambda or</a:t>
            </a:r>
            <a:endParaRPr lang="pt-PT" altLang="en-US" sz="900" b="1">
              <a:solidFill>
                <a:schemeClr val="bg1"/>
              </a:solidFill>
            </a:endParaRPr>
          </a:p>
          <a:p>
            <a:pPr algn="l"/>
            <a:r>
              <a:rPr lang="pt-PT" altLang="en-US" sz="900" b="1">
                <a:solidFill>
                  <a:schemeClr val="bg1"/>
                </a:solidFill>
              </a:rPr>
              <a:t>lambda invoke AWS Services</a:t>
            </a:r>
            <a:endParaRPr lang="pt-PT" altLang="en-US" sz="900" b="1">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391160" y="1620520"/>
            <a:ext cx="4627880" cy="398780"/>
          </a:xfrm>
          <a:prstGeom prst="rect">
            <a:avLst/>
          </a:prstGeom>
          <a:noFill/>
        </p:spPr>
        <p:txBody>
          <a:bodyPr wrap="square" rtlCol="0">
            <a:spAutoFit/>
          </a:bodyPr>
          <a:p>
            <a:pPr algn="l"/>
            <a:r>
              <a:rPr sz="1000" b="1">
                <a:solidFill>
                  <a:schemeClr val="bg1"/>
                </a:solidFill>
              </a:rPr>
              <a:t>Week 3-4: AWS Cognito, AWS CloudWatch AWS CloudFormation</a:t>
            </a:r>
            <a:endParaRPr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02590" y="2363470"/>
            <a:ext cx="4602480" cy="398780"/>
          </a:xfrm>
          <a:prstGeom prst="rect">
            <a:avLst/>
          </a:prstGeom>
          <a:noFill/>
        </p:spPr>
        <p:txBody>
          <a:bodyPr wrap="square" rtlCol="0">
            <a:spAutoFit/>
          </a:bodyPr>
          <a:p>
            <a:pPr algn="l"/>
            <a:r>
              <a:rPr sz="1000" b="1">
                <a:solidFill>
                  <a:schemeClr val="bg1"/>
                </a:solidFill>
              </a:rPr>
              <a:t>Week 5-6: Advances in Serverless AWS Serverless AWS Use Cases Serverless Projects</a:t>
            </a:r>
            <a:endParaRPr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382270" y="3061335"/>
            <a:ext cx="5008245" cy="245110"/>
          </a:xfrm>
          <a:prstGeom prst="rect">
            <a:avLst/>
          </a:prstGeom>
          <a:noFill/>
        </p:spPr>
        <p:txBody>
          <a:bodyPr wrap="none" rtlCol="0">
            <a:spAutoFit/>
          </a:bodyPr>
          <a:p>
            <a:pPr algn="l"/>
            <a:r>
              <a:rPr sz="1000" b="1">
                <a:solidFill>
                  <a:schemeClr val="bg1"/>
                </a:solidFill>
              </a:rPr>
              <a:t>Personal Projects: Building Serverless AWS Applications Resources</a:t>
            </a:r>
            <a:endParaRPr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34340" y="4333240"/>
            <a:ext cx="2708275" cy="245110"/>
          </a:xfrm>
          <a:prstGeom prst="rect">
            <a:avLst/>
          </a:prstGeom>
          <a:noFill/>
        </p:spPr>
        <p:txBody>
          <a:bodyPr wrap="none" rtlCol="0">
            <a:spAutoFit/>
          </a:bodyPr>
          <a:p>
            <a:pPr algn="l"/>
            <a:r>
              <a:rPr sz="1000" b="1">
                <a:solidFill>
                  <a:schemeClr val="bg1"/>
                </a:solidFill>
              </a:rPr>
              <a:t>AWS Documentation AWS Tutorials</a:t>
            </a:r>
            <a:endParaRPr sz="1000" b="1">
              <a:solidFill>
                <a:schemeClr val="bg1"/>
              </a:solidFill>
            </a:endParaRPr>
          </a:p>
        </p:txBody>
      </p:sp>
      <p:sp>
        <p:nvSpPr>
          <p:cNvPr id="31" name="Text Box 30"/>
          <p:cNvSpPr txBox="1"/>
          <p:nvPr/>
        </p:nvSpPr>
        <p:spPr>
          <a:xfrm>
            <a:off x="452120" y="5102860"/>
            <a:ext cx="4280535" cy="1322070"/>
          </a:xfrm>
          <a:prstGeom prst="rect">
            <a:avLst/>
          </a:prstGeom>
          <a:noFill/>
        </p:spPr>
        <p:txBody>
          <a:bodyPr wrap="none" rtlCol="0">
            <a:spAutoFit/>
          </a:bodyPr>
          <a:p>
            <a:pPr algn="l"/>
            <a:r>
              <a:rPr lang="en-US" sz="1000" b="1">
                <a:solidFill>
                  <a:schemeClr val="bg1"/>
                </a:solidFill>
              </a:rPr>
              <a:t>This routine can be adapted according to needs and</a:t>
            </a:r>
            <a:endParaRPr lang="en-US" sz="1000" b="1">
              <a:solidFill>
                <a:schemeClr val="bg1"/>
              </a:solidFill>
            </a:endParaRPr>
          </a:p>
          <a:p>
            <a:pPr algn="l"/>
            <a:r>
              <a:rPr lang="en-US" sz="1000" b="1">
                <a:solidFill>
                  <a:schemeClr val="bg1"/>
                </a:solidFill>
              </a:rPr>
              <a:t>student goals.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For example, students with experience developing</a:t>
            </a:r>
            <a:endParaRPr lang="en-US" sz="1000" b="1">
              <a:solidFill>
                <a:schemeClr val="bg1"/>
              </a:solidFill>
            </a:endParaRPr>
          </a:p>
          <a:p>
            <a:pPr algn="l"/>
            <a:r>
              <a:rPr lang="en-US" sz="1000" b="1">
                <a:solidFill>
                  <a:schemeClr val="bg1"/>
                </a:solidFill>
              </a:rPr>
              <a:t>software can advance content more quickly.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Students with less experience can dedicate more time to</a:t>
            </a:r>
            <a:endParaRPr lang="en-US" sz="1000" b="1">
              <a:solidFill>
                <a:schemeClr val="bg1"/>
              </a:solidFill>
            </a:endParaRPr>
          </a:p>
          <a:p>
            <a:pPr algn="l"/>
            <a:r>
              <a:rPr lang="en-US" sz="1000" b="1">
                <a:solidFill>
                  <a:schemeClr val="bg1"/>
                </a:solidFill>
              </a:rPr>
              <a:t>study of basic concepts.</a:t>
            </a:r>
            <a:endParaRPr lang="en-US" sz="1000" b="1">
              <a:solidFill>
                <a:schemeClr val="bg1"/>
              </a:solidFill>
            </a:endParaRPr>
          </a:p>
        </p:txBody>
      </p:sp>
      <p:sp>
        <p:nvSpPr>
          <p:cNvPr id="3" name="Text Box 2"/>
          <p:cNvSpPr txBox="1"/>
          <p:nvPr/>
        </p:nvSpPr>
        <p:spPr>
          <a:xfrm>
            <a:off x="414020" y="959485"/>
            <a:ext cx="3201035" cy="245110"/>
          </a:xfrm>
          <a:prstGeom prst="rect">
            <a:avLst/>
          </a:prstGeom>
          <a:noFill/>
        </p:spPr>
        <p:txBody>
          <a:bodyPr wrap="none" rtlCol="0">
            <a:spAutoFit/>
          </a:bodyPr>
          <a:p>
            <a:pPr algn="l"/>
            <a:r>
              <a:rPr sz="1000" b="1">
                <a:solidFill>
                  <a:schemeClr val="bg1"/>
                </a:solidFill>
              </a:rPr>
              <a:t>Week 1-2: Introduction to Serverless AWS</a:t>
            </a:r>
            <a:endParaRPr sz="1000" b="1">
              <a:solidFill>
                <a:schemeClr val="bg1"/>
              </a:solidFill>
            </a:endParaRPr>
          </a:p>
        </p:txBody>
      </p:sp>
      <p:sp>
        <p:nvSpPr>
          <p:cNvPr id="4" name="Text Box 3"/>
          <p:cNvSpPr txBox="1"/>
          <p:nvPr/>
        </p:nvSpPr>
        <p:spPr>
          <a:xfrm>
            <a:off x="514350" y="3760470"/>
            <a:ext cx="2718435" cy="245110"/>
          </a:xfrm>
          <a:prstGeom prst="rect">
            <a:avLst/>
          </a:prstGeom>
          <a:noFill/>
        </p:spPr>
        <p:txBody>
          <a:bodyPr wrap="none" rtlCol="0">
            <a:spAutoFit/>
          </a:bodyPr>
          <a:p>
            <a:pPr algn="l"/>
            <a:r>
              <a:rPr sz="1000" b="1">
                <a:solidFill>
                  <a:schemeClr val="bg1"/>
                </a:solidFill>
              </a:rPr>
              <a:t>Self-study: Reading documentation</a:t>
            </a:r>
            <a:endParaRPr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539615" cy="1014730"/>
          </a:xfrm>
          <a:prstGeom prst="rect">
            <a:avLst/>
          </a:prstGeom>
          <a:noFill/>
        </p:spPr>
        <p:txBody>
          <a:bodyPr wrap="none" rtlCol="0">
            <a:spAutoFit/>
          </a:bodyPr>
          <a:p>
            <a:pPr algn="l"/>
            <a:r>
              <a:rPr lang="en-US" sz="1000" b="1">
                <a:solidFill>
                  <a:schemeClr val="bg1"/>
                </a:solidFill>
              </a:rPr>
              <a:t>Set realistic goals. Don't try to learn everything at once.</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Start with the basics and progress gradually.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Create a schedule and stick to it. Having a plan will help you</a:t>
            </a:r>
            <a:endParaRPr lang="en-US" sz="1000" b="1">
              <a:solidFill>
                <a:schemeClr val="bg1"/>
              </a:solidFill>
            </a:endParaRPr>
          </a:p>
          <a:p>
            <a:pPr algn="l"/>
            <a:r>
              <a:rPr lang="en-US" sz="1000" b="1">
                <a:solidFill>
                  <a:schemeClr val="bg1"/>
                </a:solidFill>
              </a:rPr>
              <a:t>keep motivated and on tr</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4574540" cy="1014730"/>
          </a:xfrm>
          <a:prstGeom prst="rect">
            <a:avLst/>
          </a:prstGeom>
          <a:noFill/>
        </p:spPr>
        <p:txBody>
          <a:bodyPr wrap="none" rtlCol="0">
            <a:spAutoFit/>
          </a:bodyPr>
          <a:p>
            <a:pPr algn="l"/>
            <a:r>
              <a:rPr lang="en-US" sz="1000" b="1">
                <a:solidFill>
                  <a:schemeClr val="bg1"/>
                </a:solidFill>
              </a:rPr>
              <a:t>Find a study group. Work with other people</a:t>
            </a:r>
            <a:endParaRPr lang="en-US" sz="1000" b="1">
              <a:solidFill>
                <a:schemeClr val="bg1"/>
              </a:solidFill>
            </a:endParaRPr>
          </a:p>
          <a:p>
            <a:pPr algn="l"/>
            <a:r>
              <a:rPr lang="en-US" sz="1000" b="1">
                <a:solidFill>
                  <a:schemeClr val="bg1"/>
                </a:solidFill>
              </a:rPr>
              <a:t>can help you learn and solve problems.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Don't be afraid to ask for help. If you get stuck on a concept,</a:t>
            </a:r>
            <a:endParaRPr lang="en-US" sz="1000" b="1">
              <a:solidFill>
                <a:schemeClr val="bg1"/>
              </a:solidFill>
            </a:endParaRPr>
          </a:p>
          <a:p>
            <a:pPr algn="l"/>
            <a:r>
              <a:rPr lang="en-US" sz="1000" b="1">
                <a:solidFill>
                  <a:schemeClr val="bg1"/>
                </a:solidFill>
              </a:rPr>
              <a:t>Don't be afraid to seek help from your instructor, a friend or </a:t>
            </a:r>
            <a:endParaRPr lang="en-US" sz="1000" b="1">
              <a:solidFill>
                <a:schemeClr val="bg1"/>
              </a:solidFill>
            </a:endParaRPr>
          </a:p>
          <a:p>
            <a:pPr algn="l"/>
            <a:r>
              <a:rPr lang="en-US" sz="1000" b="1">
                <a:solidFill>
                  <a:schemeClr val="bg1"/>
                </a:solidFill>
              </a:rPr>
              <a:t>of an online discussion group.</a:t>
            </a:r>
            <a:endParaRPr lang="en-US" sz="1000" b="1">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084570" y="5674995"/>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91935" y="647382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6700" y="649033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338455" y="6447155"/>
            <a:ext cx="114280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90335"/>
            <a:ext cx="11713210" cy="275590"/>
          </a:xfrm>
          <a:prstGeom prst="rect">
            <a:avLst/>
          </a:prstGeom>
          <a:noFill/>
        </p:spPr>
        <p:txBody>
          <a:bodyPr wrap="square" rtlCol="0" anchor="t">
            <a:spAutoFit/>
          </a:bodyPr>
          <a:p>
            <a:r>
              <a:rPr lang="en-US" sz="1200">
                <a:solidFill>
                  <a:schemeClr val="bg1"/>
                </a:solidFill>
              </a:rPr>
              <a:t>https://aws.amazon.com/blogs/compute/increasing-real-time-stream-processing-performance-with-amazon-kinesis-data-streams-enhanced-fan-out-and-aws-lambda/</a:t>
            </a:r>
            <a:endParaRPr lang="en-US" sz="1200">
              <a:solidFill>
                <a:schemeClr val="bg1"/>
              </a:solidFill>
            </a:endParaRPr>
          </a:p>
        </p:txBody>
      </p:sp>
      <p:pic>
        <p:nvPicPr>
          <p:cNvPr id="3" name="Picture 2"/>
          <p:cNvPicPr>
            <a:picLocks noChangeAspect="1"/>
          </p:cNvPicPr>
          <p:nvPr/>
        </p:nvPicPr>
        <p:blipFill>
          <a:blip r:embed="rId6"/>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9395" y="-30480"/>
            <a:ext cx="10681335" cy="6900545"/>
          </a:xfrm>
          <a:prstGeom prst="rect">
            <a:avLst/>
          </a:prstGeom>
        </p:spPr>
      </p:pic>
      <p:sp>
        <p:nvSpPr>
          <p:cNvPr id="6" name="Rectangles 5"/>
          <p:cNvSpPr/>
          <p:nvPr/>
        </p:nvSpPr>
        <p:spPr>
          <a:xfrm>
            <a:off x="12065" y="-59055"/>
            <a:ext cx="4448810" cy="69284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54940" y="782320"/>
            <a:ext cx="407162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Use Case </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231775" y="2491105"/>
            <a:ext cx="3918585" cy="645160"/>
          </a:xfrm>
          <a:prstGeom prst="rect">
            <a:avLst/>
          </a:prstGeom>
          <a:noFill/>
        </p:spPr>
        <p:txBody>
          <a:bodyPr wrap="square" rtlCol="0" anchor="t">
            <a:spAutoFit/>
          </a:bodyPr>
          <a:p>
            <a:pPr algn="ctr"/>
            <a:r>
              <a:rPr lang="pt-PT" b="1">
                <a:solidFill>
                  <a:schemeClr val="bg1"/>
                </a:solidFill>
              </a:rPr>
              <a:t>CRUD - Register Items </a:t>
            </a:r>
            <a:endParaRPr lang="pt-PT" b="1">
              <a:solidFill>
                <a:schemeClr val="bg1"/>
              </a:solidFill>
            </a:endParaRPr>
          </a:p>
          <a:p>
            <a:pPr algn="ctr"/>
            <a:r>
              <a:rPr lang="pt-PT" b="1">
                <a:solidFill>
                  <a:schemeClr val="bg1"/>
                </a:solidFill>
              </a:rPr>
              <a:t>using  AWS Serverless</a:t>
            </a:r>
            <a:endParaRPr lang="pt-PT" b="1">
              <a:solidFill>
                <a:schemeClr val="bg1"/>
              </a:solidFill>
            </a:endParaRPr>
          </a:p>
        </p:txBody>
      </p:sp>
      <p:sp>
        <p:nvSpPr>
          <p:cNvPr id="5" name="Text Box 4"/>
          <p:cNvSpPr txBox="1"/>
          <p:nvPr/>
        </p:nvSpPr>
        <p:spPr>
          <a:xfrm>
            <a:off x="998538" y="3912870"/>
            <a:ext cx="2474595" cy="1014730"/>
          </a:xfrm>
          <a:prstGeom prst="rect">
            <a:avLst/>
          </a:prstGeom>
          <a:noFill/>
        </p:spPr>
        <p:txBody>
          <a:bodyPr wrap="none" rtlCol="0">
            <a:spAutoFit/>
          </a:bodyPr>
          <a:p>
            <a:pPr algn="ctr"/>
            <a:r>
              <a:rPr lang="en-US" sz="2000">
                <a:solidFill>
                  <a:schemeClr val="bg1"/>
                </a:solidFill>
                <a:sym typeface="+mn-ea"/>
              </a:rPr>
              <a:t>Don't worry </a:t>
            </a:r>
            <a:endParaRPr lang="en-US" sz="2000">
              <a:solidFill>
                <a:schemeClr val="bg1"/>
              </a:solidFill>
            </a:endParaRPr>
          </a:p>
          <a:p>
            <a:pPr algn="ctr"/>
            <a:r>
              <a:rPr lang="en-US" sz="2000">
                <a:solidFill>
                  <a:schemeClr val="bg1"/>
                </a:solidFill>
                <a:sym typeface="+mn-ea"/>
              </a:rPr>
              <a:t>about infrastructure</a:t>
            </a:r>
            <a:endParaRPr lang="en-US" sz="2000">
              <a:solidFill>
                <a:schemeClr val="bg1"/>
              </a:solidFill>
            </a:endParaRPr>
          </a:p>
          <a:p>
            <a:endParaRPr lang="en-US" sz="2000">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6"/>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813560" y="271780"/>
            <a:ext cx="1118870" cy="1118870"/>
          </a:xfrm>
          <a:prstGeom prst="rect">
            <a:avLst/>
          </a:prstGeom>
        </p:spPr>
      </p:pic>
      <p:sp>
        <p:nvSpPr>
          <p:cNvPr id="7" name="object 18"/>
          <p:cNvSpPr/>
          <p:nvPr/>
        </p:nvSpPr>
        <p:spPr>
          <a:xfrm>
            <a:off x="329565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309880"/>
            <a:ext cx="5271135" cy="2882900"/>
          </a:xfrm>
          <a:prstGeom prst="rect">
            <a:avLst/>
          </a:prstGeom>
        </p:spPr>
      </p:pic>
      <p:pic>
        <p:nvPicPr>
          <p:cNvPr id="12" name="Picture 11"/>
          <p:cNvPicPr>
            <a:picLocks noChangeAspect="1"/>
          </p:cNvPicPr>
          <p:nvPr/>
        </p:nvPicPr>
        <p:blipFill>
          <a:blip r:embed="rId2"/>
          <a:stretch>
            <a:fillRect/>
          </a:stretch>
        </p:blipFill>
        <p:spPr>
          <a:xfrm>
            <a:off x="564515" y="301942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Text Box 8"/>
          <p:cNvSpPr txBox="1"/>
          <p:nvPr/>
        </p:nvSpPr>
        <p:spPr>
          <a:xfrm>
            <a:off x="553085" y="6031865"/>
            <a:ext cx="2833370" cy="229870"/>
          </a:xfrm>
          <a:prstGeom prst="rect">
            <a:avLst/>
          </a:prstGeom>
          <a:noFill/>
        </p:spPr>
        <p:txBody>
          <a:bodyPr wrap="none" rtlCol="0">
            <a:spAutoFit/>
          </a:bodyPr>
          <a:p>
            <a:pPr algn="l"/>
            <a:r>
              <a:rPr lang="pt-PT" altLang="en-US" sz="900" b="1">
                <a:solidFill>
                  <a:schemeClr val="bg1"/>
                </a:solidFill>
              </a:rPr>
              <a:t>Figure: 1 - FrontEnd (Architecture React)</a:t>
            </a:r>
            <a:endParaRPr lang="pt-PT" altLang="en-US" sz="900" b="1">
              <a:solidFill>
                <a:schemeClr val="bg1"/>
              </a:solidFill>
            </a:endParaRPr>
          </a:p>
        </p:txBody>
      </p:sp>
      <p:sp>
        <p:nvSpPr>
          <p:cNvPr id="8" name="Text Box 7"/>
          <p:cNvSpPr txBox="1"/>
          <p:nvPr/>
        </p:nvSpPr>
        <p:spPr>
          <a:xfrm>
            <a:off x="6843395" y="96520"/>
            <a:ext cx="3559175" cy="229870"/>
          </a:xfrm>
          <a:prstGeom prst="rect">
            <a:avLst/>
          </a:prstGeom>
          <a:noFill/>
        </p:spPr>
        <p:txBody>
          <a:bodyPr wrap="none" rtlCol="0">
            <a:spAutoFit/>
          </a:bodyPr>
          <a:p>
            <a:pPr algn="l"/>
            <a:r>
              <a:rPr lang="pt-PT" altLang="en-US" sz="900" b="1">
                <a:solidFill>
                  <a:schemeClr val="bg1"/>
                </a:solidFill>
              </a:rPr>
              <a:t>Figure: 2 - BackEnd (Architecture Spring boot(Java))</a:t>
            </a:r>
            <a:endParaRPr lang="pt-PT" altLang="en-US" sz="900" b="1">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
        <p:nvSpPr>
          <p:cNvPr id="9" name="Text Box 8"/>
          <p:cNvSpPr txBox="1"/>
          <p:nvPr/>
        </p:nvSpPr>
        <p:spPr>
          <a:xfrm>
            <a:off x="549910" y="4537710"/>
            <a:ext cx="3020060" cy="229870"/>
          </a:xfrm>
          <a:prstGeom prst="rect">
            <a:avLst/>
          </a:prstGeom>
          <a:noFill/>
        </p:spPr>
        <p:txBody>
          <a:bodyPr wrap="none" rtlCol="0">
            <a:spAutoFit/>
          </a:bodyPr>
          <a:p>
            <a:pPr algn="l"/>
            <a:r>
              <a:rPr lang="pt-PT" altLang="en-US" sz="900" b="1">
                <a:solidFill>
                  <a:schemeClr val="bg1"/>
                </a:solidFill>
              </a:rPr>
              <a:t>Figure: 1 -  How Lifecycle CDK Development</a:t>
            </a:r>
            <a:endParaRPr lang="pt-PT" altLang="en-US" sz="900" b="1">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6" name="Text Box 5"/>
          <p:cNvSpPr txBox="1"/>
          <p:nvPr/>
        </p:nvSpPr>
        <p:spPr>
          <a:xfrm>
            <a:off x="635000" y="6287135"/>
            <a:ext cx="4171315" cy="229870"/>
          </a:xfrm>
          <a:prstGeom prst="rect">
            <a:avLst/>
          </a:prstGeom>
          <a:noFill/>
        </p:spPr>
        <p:txBody>
          <a:bodyPr wrap="none" rtlCol="0">
            <a:spAutoFit/>
          </a:bodyPr>
          <a:p>
            <a:pPr algn="l"/>
            <a:r>
              <a:rPr lang="pt-PT" altLang="en-US" sz="900" b="1">
                <a:solidFill>
                  <a:schemeClr val="bg1"/>
                </a:solidFill>
              </a:rPr>
              <a:t>Figure: 1 -  Project CDK (Java 11), folder lambda(Python 3.10)</a:t>
            </a:r>
            <a:endParaRPr lang="pt-PT" altLang="en-US" sz="900" b="1">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018155" cy="275590"/>
          </a:xfrm>
          <a:prstGeom prst="rect">
            <a:avLst/>
          </a:prstGeom>
          <a:noFill/>
        </p:spPr>
        <p:txBody>
          <a:bodyPr wrap="none" rtlCol="0">
            <a:spAutoFit/>
          </a:bodyPr>
          <a:p>
            <a:pPr algn="l"/>
            <a:r>
              <a:rPr lang="en-US" sz="1200">
                <a:solidFill>
                  <a:schemeClr val="bg1"/>
                </a:solidFill>
              </a:rPr>
              <a:t>https://github.com/weder96/poc-cdk-java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Use Case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6" name="Picture 15"/>
          <p:cNvPicPr>
            <a:picLocks noChangeAspect="1"/>
          </p:cNvPicPr>
          <p:nvPr/>
        </p:nvPicPr>
        <p:blipFill>
          <a:blip r:embed="rId19"/>
          <a:stretch>
            <a:fillRect/>
          </a:stretch>
        </p:blipFill>
        <p:spPr>
          <a:xfrm>
            <a:off x="10441940" y="1419225"/>
            <a:ext cx="1402715" cy="143319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635875" y="6211570"/>
            <a:ext cx="419290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795895" y="6292850"/>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443355"/>
            <a:ext cx="3771900" cy="1181100"/>
          </a:xfrm>
          <a:prstGeom prst="rect">
            <a:avLst/>
          </a:prstGeom>
        </p:spPr>
      </p:pic>
      <p:sp>
        <p:nvSpPr>
          <p:cNvPr id="10" name="Title 1"/>
          <p:cNvSpPr>
            <a:spLocks noGrp="1"/>
          </p:cNvSpPr>
          <p:nvPr/>
        </p:nvSpPr>
        <p:spPr>
          <a:xfrm>
            <a:off x="317500" y="309181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35610" y="5029200"/>
            <a:ext cx="4038600" cy="1123950"/>
          </a:xfrm>
          <a:prstGeom prst="rect">
            <a:avLst/>
          </a:prstGeom>
        </p:spPr>
      </p:pic>
      <p:pic>
        <p:nvPicPr>
          <p:cNvPr id="13" name="Picture 12"/>
          <p:cNvPicPr>
            <a:picLocks noChangeAspect="1"/>
          </p:cNvPicPr>
          <p:nvPr/>
        </p:nvPicPr>
        <p:blipFill>
          <a:blip r:embed="rId4"/>
          <a:stretch>
            <a:fillRect/>
          </a:stretch>
        </p:blipFill>
        <p:spPr>
          <a:xfrm>
            <a:off x="6123305" y="3222625"/>
            <a:ext cx="3321050" cy="1012825"/>
          </a:xfrm>
          <a:prstGeom prst="rect">
            <a:avLst/>
          </a:prstGeom>
        </p:spPr>
      </p:pic>
      <p:sp>
        <p:nvSpPr>
          <p:cNvPr id="14" name="Text Box 13"/>
          <p:cNvSpPr txBox="1"/>
          <p:nvPr/>
        </p:nvSpPr>
        <p:spPr>
          <a:xfrm>
            <a:off x="317500" y="3423920"/>
            <a:ext cx="5775325" cy="829945"/>
          </a:xfrm>
          <a:prstGeom prst="rect">
            <a:avLst/>
          </a:prstGeom>
          <a:noFill/>
        </p:spPr>
        <p:txBody>
          <a:bodyPr wrap="square" rtlCol="0" anchor="t">
            <a:spAutoFit/>
          </a:bodyPr>
          <a:p>
            <a:r>
              <a:rPr lang="en-US" sz="1600">
                <a:solidFill>
                  <a:schemeClr val="bg1"/>
                </a:solidFill>
              </a:rPr>
              <a:t>Installing the AWS CDK is a breeze. </a:t>
            </a:r>
            <a:endParaRPr lang="en-US" sz="1600">
              <a:solidFill>
                <a:schemeClr val="bg1"/>
              </a:solidFill>
            </a:endParaRPr>
          </a:p>
          <a:p>
            <a:r>
              <a:rPr lang="en-US" sz="1600">
                <a:solidFill>
                  <a:schemeClr val="bg1"/>
                </a:solidFill>
              </a:rPr>
              <a:t>Run the following command in your terminal or command </a:t>
            </a:r>
            <a:endParaRPr lang="en-US" sz="1600">
              <a:solidFill>
                <a:schemeClr val="bg1"/>
              </a:solidFill>
            </a:endParaRPr>
          </a:p>
          <a:p>
            <a:r>
              <a:rPr lang="en-US" sz="1600">
                <a:solidFill>
                  <a:schemeClr val="bg1"/>
                </a:solidFill>
              </a:rPr>
              <a:t>prompt to install AWS CDK:</a:t>
            </a:r>
            <a:endParaRPr lang="en-US" sz="1600">
              <a:solidFill>
                <a:schemeClr val="bg1"/>
              </a:solidFill>
            </a:endParaRPr>
          </a:p>
        </p:txBody>
      </p:sp>
      <p:sp>
        <p:nvSpPr>
          <p:cNvPr id="15" name="Title 1"/>
          <p:cNvSpPr>
            <a:spLocks noGrp="1"/>
          </p:cNvSpPr>
          <p:nvPr/>
        </p:nvSpPr>
        <p:spPr>
          <a:xfrm>
            <a:off x="367030" y="47002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57505" y="2621915"/>
            <a:ext cx="2394585" cy="229870"/>
          </a:xfrm>
          <a:prstGeom prst="rect">
            <a:avLst/>
          </a:prstGeom>
          <a:noFill/>
        </p:spPr>
        <p:txBody>
          <a:bodyPr wrap="none" rtlCol="0">
            <a:spAutoFit/>
          </a:bodyPr>
          <a:p>
            <a:pPr algn="l"/>
            <a:r>
              <a:rPr lang="pt-PT" altLang="en-US" sz="900" b="1">
                <a:solidFill>
                  <a:schemeClr val="bg1"/>
                </a:solidFill>
              </a:rPr>
              <a:t>Figure: 1 -  Checking node version</a:t>
            </a:r>
            <a:endParaRPr lang="pt-PT" altLang="en-US" sz="900" b="1">
              <a:solidFill>
                <a:schemeClr val="bg1"/>
              </a:solidFill>
            </a:endParaRPr>
          </a:p>
        </p:txBody>
      </p:sp>
      <p:sp>
        <p:nvSpPr>
          <p:cNvPr id="12" name="Text Box 11"/>
          <p:cNvSpPr txBox="1"/>
          <p:nvPr/>
        </p:nvSpPr>
        <p:spPr>
          <a:xfrm>
            <a:off x="6163945" y="4162425"/>
            <a:ext cx="1892935" cy="229870"/>
          </a:xfrm>
          <a:prstGeom prst="rect">
            <a:avLst/>
          </a:prstGeom>
          <a:noFill/>
        </p:spPr>
        <p:txBody>
          <a:bodyPr wrap="none" rtlCol="0">
            <a:spAutoFit/>
          </a:bodyPr>
          <a:p>
            <a:pPr algn="l"/>
            <a:r>
              <a:rPr lang="pt-PT" altLang="en-US" sz="900" b="1">
                <a:solidFill>
                  <a:schemeClr val="bg1"/>
                </a:solidFill>
              </a:rPr>
              <a:t>Figure: 2 -  install aws-cdk</a:t>
            </a:r>
            <a:endParaRPr lang="pt-PT" altLang="en-US" sz="900" b="1">
              <a:solidFill>
                <a:schemeClr val="bg1"/>
              </a:solidFill>
            </a:endParaRPr>
          </a:p>
        </p:txBody>
      </p:sp>
      <p:sp>
        <p:nvSpPr>
          <p:cNvPr id="16" name="Text Box 15"/>
          <p:cNvSpPr txBox="1"/>
          <p:nvPr/>
        </p:nvSpPr>
        <p:spPr>
          <a:xfrm>
            <a:off x="435610" y="6181090"/>
            <a:ext cx="3021965" cy="229870"/>
          </a:xfrm>
          <a:prstGeom prst="rect">
            <a:avLst/>
          </a:prstGeom>
          <a:noFill/>
        </p:spPr>
        <p:txBody>
          <a:bodyPr wrap="none" rtlCol="0">
            <a:spAutoFit/>
          </a:bodyPr>
          <a:p>
            <a:pPr algn="l"/>
            <a:r>
              <a:rPr lang="pt-PT" altLang="en-US" sz="900" b="1">
                <a:solidFill>
                  <a:schemeClr val="bg1"/>
                </a:solidFill>
              </a:rPr>
              <a:t>Figure: 3 -  checking aws-cdk version install</a:t>
            </a:r>
            <a:endParaRPr lang="pt-PT" altLang="en-US" sz="900" b="1">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538085" y="6313170"/>
            <a:ext cx="4363085" cy="323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931785" y="6308725"/>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407162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
        <p:nvSpPr>
          <p:cNvPr id="16" name="Text Box 15"/>
          <p:cNvSpPr txBox="1"/>
          <p:nvPr/>
        </p:nvSpPr>
        <p:spPr>
          <a:xfrm>
            <a:off x="497205" y="3596005"/>
            <a:ext cx="2574925" cy="229870"/>
          </a:xfrm>
          <a:prstGeom prst="rect">
            <a:avLst/>
          </a:prstGeom>
          <a:noFill/>
        </p:spPr>
        <p:txBody>
          <a:bodyPr wrap="none" rtlCol="0">
            <a:spAutoFit/>
          </a:bodyPr>
          <a:p>
            <a:pPr algn="l"/>
            <a:r>
              <a:rPr lang="pt-PT" altLang="en-US" sz="900" b="1">
                <a:solidFill>
                  <a:schemeClr val="bg1"/>
                </a:solidFill>
              </a:rPr>
              <a:t>Figure: 1 -  Create project CDK (Java)</a:t>
            </a:r>
            <a:endParaRPr lang="pt-PT" altLang="en-US" sz="900" b="1">
              <a:solidFill>
                <a:schemeClr val="bg1"/>
              </a:solidFill>
            </a:endParaRPr>
          </a:p>
        </p:txBody>
      </p:sp>
      <p:sp>
        <p:nvSpPr>
          <p:cNvPr id="6" name="Text Box 5"/>
          <p:cNvSpPr txBox="1"/>
          <p:nvPr/>
        </p:nvSpPr>
        <p:spPr>
          <a:xfrm>
            <a:off x="4516755" y="5680710"/>
            <a:ext cx="2720975" cy="229870"/>
          </a:xfrm>
          <a:prstGeom prst="rect">
            <a:avLst/>
          </a:prstGeom>
          <a:noFill/>
        </p:spPr>
        <p:txBody>
          <a:bodyPr wrap="none" rtlCol="0">
            <a:spAutoFit/>
          </a:bodyPr>
          <a:p>
            <a:pPr algn="l"/>
            <a:r>
              <a:rPr lang="pt-PT" altLang="en-US" sz="900" b="1">
                <a:solidFill>
                  <a:schemeClr val="bg1"/>
                </a:solidFill>
              </a:rPr>
              <a:t>Figure: 2 - Structure project CDK (Java)</a:t>
            </a:r>
            <a:endParaRPr lang="pt-PT" altLang="en-US" sz="900" b="1">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b="1">
                <a:solidFill>
                  <a:schemeClr val="bg1"/>
                </a:solidFill>
              </a:rPr>
              <a:t>cdk bootstrap</a:t>
            </a:r>
            <a:endParaRPr lang="en-US" sz="1200" b="1">
              <a:solidFill>
                <a:schemeClr val="bg1"/>
              </a:solidFill>
            </a:endParaRPr>
          </a:p>
        </p:txBody>
      </p:sp>
      <p:pic>
        <p:nvPicPr>
          <p:cNvPr id="2" name="Picture 1"/>
          <p:cNvPicPr>
            <a:picLocks noChangeAspect="1"/>
          </p:cNvPicPr>
          <p:nvPr/>
        </p:nvPicPr>
        <p:blipFill>
          <a:blip r:embed="rId3"/>
          <a:stretch>
            <a:fillRect/>
          </a:stretch>
        </p:blipFill>
        <p:spPr>
          <a:xfrm>
            <a:off x="445135"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48615" y="3648710"/>
            <a:ext cx="3964305" cy="229870"/>
          </a:xfrm>
          <a:prstGeom prst="rect">
            <a:avLst/>
          </a:prstGeom>
          <a:noFill/>
        </p:spPr>
        <p:txBody>
          <a:bodyPr wrap="none" rtlCol="0">
            <a:spAutoFit/>
          </a:bodyPr>
          <a:p>
            <a:pPr algn="l"/>
            <a:r>
              <a:rPr lang="pt-PT" altLang="en-US" sz="900" b="1">
                <a:solidFill>
                  <a:schemeClr val="bg1"/>
                </a:solidFill>
              </a:rPr>
              <a:t>Figure: 1 -  validated Account and Region to created Stack</a:t>
            </a:r>
            <a:endParaRPr lang="pt-PT" altLang="en-US" sz="900" b="1">
              <a:solidFill>
                <a:schemeClr val="bg1"/>
              </a:solidFill>
            </a:endParaRPr>
          </a:p>
        </p:txBody>
      </p:sp>
      <p:sp>
        <p:nvSpPr>
          <p:cNvPr id="4" name="Text Box 3"/>
          <p:cNvSpPr txBox="1"/>
          <p:nvPr/>
        </p:nvSpPr>
        <p:spPr>
          <a:xfrm>
            <a:off x="359410" y="6326505"/>
            <a:ext cx="4408805" cy="229870"/>
          </a:xfrm>
          <a:prstGeom prst="rect">
            <a:avLst/>
          </a:prstGeom>
          <a:noFill/>
        </p:spPr>
        <p:txBody>
          <a:bodyPr wrap="none" rtlCol="0">
            <a:spAutoFit/>
          </a:bodyPr>
          <a:p>
            <a:pPr algn="l"/>
            <a:r>
              <a:rPr lang="pt-PT" altLang="en-US" sz="900" b="1">
                <a:solidFill>
                  <a:schemeClr val="bg1"/>
                </a:solidFill>
              </a:rPr>
              <a:t>Figure: 2 -  Enviroment checking and found (Account and Region)</a:t>
            </a:r>
            <a:endParaRPr lang="pt-PT" altLang="en-US" sz="900" b="1">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b="1">
                <a:solidFill>
                  <a:schemeClr val="bg1"/>
                </a:solidFill>
              </a:rPr>
              <a:t> cdk synth</a:t>
            </a:r>
            <a:endParaRPr lang="en-US" sz="1200" b="1">
              <a:solidFill>
                <a:schemeClr val="bg1"/>
              </a:solidFill>
            </a:endParaRPr>
          </a:p>
        </p:txBody>
      </p:sp>
      <p:sp>
        <p:nvSpPr>
          <p:cNvPr id="19" name="Text Box 18"/>
          <p:cNvSpPr txBox="1"/>
          <p:nvPr/>
        </p:nvSpPr>
        <p:spPr>
          <a:xfrm>
            <a:off x="344170" y="4003675"/>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6" name="Text Box 15"/>
          <p:cNvSpPr txBox="1"/>
          <p:nvPr/>
        </p:nvSpPr>
        <p:spPr>
          <a:xfrm>
            <a:off x="348615" y="3648710"/>
            <a:ext cx="4598035" cy="229870"/>
          </a:xfrm>
          <a:prstGeom prst="rect">
            <a:avLst/>
          </a:prstGeom>
          <a:noFill/>
        </p:spPr>
        <p:txBody>
          <a:bodyPr wrap="none" rtlCol="0">
            <a:spAutoFit/>
          </a:bodyPr>
          <a:p>
            <a:pPr algn="l"/>
            <a:r>
              <a:rPr lang="pt-PT" altLang="en-US" sz="900" b="1">
                <a:solidFill>
                  <a:schemeClr val="bg1"/>
                </a:solidFill>
              </a:rPr>
              <a:t>Figure: 1 -  Command aws-cdk generate AWS Cloudfromation(YAML)</a:t>
            </a:r>
            <a:endParaRPr lang="pt-PT" altLang="en-US" sz="900" b="1">
              <a:solidFill>
                <a:schemeClr val="bg1"/>
              </a:solidFill>
            </a:endParaRPr>
          </a:p>
        </p:txBody>
      </p:sp>
      <p:sp>
        <p:nvSpPr>
          <p:cNvPr id="2" name="Text Box 1"/>
          <p:cNvSpPr txBox="1"/>
          <p:nvPr/>
        </p:nvSpPr>
        <p:spPr>
          <a:xfrm>
            <a:off x="6273165" y="5620385"/>
            <a:ext cx="4951095" cy="229870"/>
          </a:xfrm>
          <a:prstGeom prst="rect">
            <a:avLst/>
          </a:prstGeom>
          <a:noFill/>
        </p:spPr>
        <p:txBody>
          <a:bodyPr wrap="none" rtlCol="0">
            <a:spAutoFit/>
          </a:bodyPr>
          <a:p>
            <a:pPr algn="l"/>
            <a:r>
              <a:rPr lang="pt-PT" altLang="en-US" sz="900" b="1">
                <a:solidFill>
                  <a:schemeClr val="bg1"/>
                </a:solidFill>
              </a:rPr>
              <a:t>Figure: 2 - File  AWS Cloudfromation(YAML) Genereted command aws-cdk</a:t>
            </a:r>
            <a:endParaRPr lang="pt-PT" altLang="en-US" sz="900" b="1">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1076325"/>
          </a:xfrm>
          <a:prstGeom prst="rect">
            <a:avLst/>
          </a:prstGeom>
          <a:noFill/>
        </p:spPr>
        <p:txBody>
          <a:bodyPr wrap="square" rtlCol="0" anchor="t">
            <a:spAutoFit/>
          </a:bodyPr>
          <a:p>
            <a:pPr algn="l"/>
            <a:r>
              <a:rPr sz="1600">
                <a:solidFill>
                  <a:schemeClr val="bg1"/>
                </a:solidFill>
              </a:rPr>
              <a:t>You’re ready to deploy your AWS CDK app with your </a:t>
            </a:r>
            <a:endParaRPr sz="1600">
              <a:solidFill>
                <a:schemeClr val="bg1"/>
              </a:solidFill>
            </a:endParaRPr>
          </a:p>
          <a:p>
            <a:pPr algn="l"/>
            <a:r>
              <a:rPr sz="1600">
                <a:solidFill>
                  <a:schemeClr val="bg1"/>
                </a:solidFill>
              </a:rPr>
              <a:t>synthesized CloudFormation templates and bootstrapped </a:t>
            </a:r>
            <a:endParaRPr sz="1600">
              <a:solidFill>
                <a:schemeClr val="bg1"/>
              </a:solidFill>
            </a:endParaRPr>
          </a:p>
          <a:p>
            <a:pPr algn="l"/>
            <a:r>
              <a:rPr sz="1600">
                <a:solidFill>
                  <a:schemeClr val="bg1"/>
                </a:solidFill>
              </a:rPr>
              <a:t>stack. To do this, run the </a:t>
            </a:r>
            <a:r>
              <a:rPr sz="1600" b="1">
                <a:solidFill>
                  <a:schemeClr val="bg1"/>
                </a:solidFill>
              </a:rPr>
              <a:t>cdk deploy</a:t>
            </a:r>
            <a:r>
              <a:rPr sz="1600">
                <a:solidFill>
                  <a:schemeClr val="bg1"/>
                </a:solidFill>
              </a:rPr>
              <a:t> command in your </a:t>
            </a:r>
            <a:endParaRPr sz="1600">
              <a:solidFill>
                <a:schemeClr val="bg1"/>
              </a:solidFill>
            </a:endParaRPr>
          </a:p>
          <a:p>
            <a:pPr algn="l"/>
            <a:r>
              <a:rPr sz="1600">
                <a:solidFill>
                  <a:schemeClr val="bg1"/>
                </a:solidFill>
              </a:rPr>
              <a:t>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6053455" y="660400"/>
            <a:ext cx="5171440" cy="1111250"/>
          </a:xfrm>
          <a:prstGeom prst="rect">
            <a:avLst/>
          </a:prstGeom>
        </p:spPr>
      </p:pic>
      <p:sp>
        <p:nvSpPr>
          <p:cNvPr id="18" name="Text Box 17"/>
          <p:cNvSpPr txBox="1"/>
          <p:nvPr/>
        </p:nvSpPr>
        <p:spPr>
          <a:xfrm>
            <a:off x="8074025" y="951865"/>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deploy</a:t>
            </a:r>
            <a:endParaRPr lang="pt-PT" altLang="en-US" sz="1200" b="1">
              <a:solidFill>
                <a:schemeClr val="bg1"/>
              </a:solidFill>
            </a:endParaRPr>
          </a:p>
        </p:txBody>
      </p:sp>
      <p:pic>
        <p:nvPicPr>
          <p:cNvPr id="6" name="Picture 5"/>
          <p:cNvPicPr>
            <a:picLocks noChangeAspect="1"/>
          </p:cNvPicPr>
          <p:nvPr/>
        </p:nvPicPr>
        <p:blipFill>
          <a:blip r:embed="rId3"/>
          <a:stretch>
            <a:fillRect/>
          </a:stretch>
        </p:blipFill>
        <p:spPr>
          <a:xfrm>
            <a:off x="4843780" y="3032125"/>
            <a:ext cx="6762750" cy="3101340"/>
          </a:xfrm>
          <a:prstGeom prst="rect">
            <a:avLst/>
          </a:prstGeom>
        </p:spPr>
      </p:pic>
      <p:sp>
        <p:nvSpPr>
          <p:cNvPr id="7" name="Text Box 6"/>
          <p:cNvSpPr txBox="1"/>
          <p:nvPr/>
        </p:nvSpPr>
        <p:spPr>
          <a:xfrm>
            <a:off x="444500" y="2891155"/>
            <a:ext cx="4834255" cy="2306955"/>
          </a:xfrm>
          <a:prstGeom prst="rect">
            <a:avLst/>
          </a:prstGeom>
          <a:noFill/>
        </p:spPr>
        <p:txBody>
          <a:bodyPr wrap="square" rtlCol="0" anchor="t">
            <a:spAutoFit/>
          </a:bodyPr>
          <a:p>
            <a:pPr algn="l"/>
            <a:r>
              <a:rPr sz="1600">
                <a:solidFill>
                  <a:schemeClr val="bg1"/>
                </a:solidFill>
              </a:rPr>
              <a:t>This command deploys your CDK app to your </a:t>
            </a:r>
            <a:endParaRPr sz="1600">
              <a:solidFill>
                <a:schemeClr val="bg1"/>
              </a:solidFill>
            </a:endParaRPr>
          </a:p>
          <a:p>
            <a:pPr algn="l"/>
            <a:r>
              <a:rPr sz="1600">
                <a:solidFill>
                  <a:schemeClr val="bg1"/>
                </a:solidFill>
              </a:rPr>
              <a:t>AWS account,</a:t>
            </a:r>
            <a:r>
              <a:rPr sz="1600" b="1">
                <a:solidFill>
                  <a:schemeClr val="bg1"/>
                </a:solidFill>
              </a:rPr>
              <a:t> creating and updating </a:t>
            </a:r>
            <a:endParaRPr sz="1600" b="1">
              <a:solidFill>
                <a:schemeClr val="bg1"/>
              </a:solidFill>
            </a:endParaRPr>
          </a:p>
          <a:p>
            <a:pPr algn="l"/>
            <a:r>
              <a:rPr sz="1600" b="1">
                <a:solidFill>
                  <a:schemeClr val="bg1"/>
                </a:solidFill>
              </a:rPr>
              <a:t>the necessary AWS resources</a:t>
            </a:r>
            <a:r>
              <a:rPr sz="1600">
                <a:solidFill>
                  <a:schemeClr val="bg1"/>
                </a:solidFill>
              </a:rPr>
              <a:t> as </a:t>
            </a:r>
            <a:endParaRPr sz="1600">
              <a:solidFill>
                <a:schemeClr val="bg1"/>
              </a:solidFill>
            </a:endParaRPr>
          </a:p>
          <a:p>
            <a:pPr algn="l"/>
            <a:r>
              <a:rPr sz="1600">
                <a:solidFill>
                  <a:schemeClr val="bg1"/>
                </a:solidFill>
              </a:rPr>
              <a:t>defined in your CloudFormation templates. </a:t>
            </a:r>
            <a:endParaRPr sz="1600">
              <a:solidFill>
                <a:schemeClr val="bg1"/>
              </a:solidFill>
            </a:endParaRPr>
          </a:p>
          <a:p>
            <a:pPr algn="l"/>
            <a:endParaRPr sz="1600">
              <a:solidFill>
                <a:schemeClr val="bg1"/>
              </a:solidFill>
            </a:endParaRPr>
          </a:p>
          <a:p>
            <a:pPr algn="l"/>
            <a:r>
              <a:rPr sz="1600">
                <a:solidFill>
                  <a:schemeClr val="bg1"/>
                </a:solidFill>
              </a:rPr>
              <a:t>Once the deployment is complete, you can </a:t>
            </a:r>
            <a:endParaRPr sz="1600">
              <a:solidFill>
                <a:schemeClr val="bg1"/>
              </a:solidFill>
            </a:endParaRPr>
          </a:p>
          <a:p>
            <a:pPr algn="l"/>
            <a:r>
              <a:rPr sz="1600">
                <a:solidFill>
                  <a:schemeClr val="bg1"/>
                </a:solidFill>
              </a:rPr>
              <a:t>monitor and manage your deployed resources </a:t>
            </a:r>
            <a:endParaRPr sz="1600">
              <a:solidFill>
                <a:schemeClr val="bg1"/>
              </a:solidFill>
            </a:endParaRPr>
          </a:p>
          <a:p>
            <a:pPr algn="l"/>
            <a:r>
              <a:rPr sz="1600">
                <a:solidFill>
                  <a:schemeClr val="bg1"/>
                </a:solidFill>
              </a:rPr>
              <a:t>using the </a:t>
            </a:r>
            <a:r>
              <a:rPr sz="1600" b="1">
                <a:solidFill>
                  <a:schemeClr val="bg1"/>
                </a:solidFill>
              </a:rPr>
              <a:t>AWS Management Console </a:t>
            </a:r>
            <a:endParaRPr sz="1600" b="1">
              <a:solidFill>
                <a:schemeClr val="bg1"/>
              </a:solidFill>
            </a:endParaRPr>
          </a:p>
          <a:p>
            <a:pPr algn="l"/>
            <a:r>
              <a:rPr sz="1600" b="1">
                <a:solidFill>
                  <a:schemeClr val="bg1"/>
                </a:solidFill>
              </a:rPr>
              <a:t>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843780" y="5737225"/>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6045200" y="1775460"/>
            <a:ext cx="3614420" cy="229870"/>
          </a:xfrm>
          <a:prstGeom prst="rect">
            <a:avLst/>
          </a:prstGeom>
          <a:noFill/>
        </p:spPr>
        <p:txBody>
          <a:bodyPr wrap="none" rtlCol="0">
            <a:spAutoFit/>
          </a:bodyPr>
          <a:p>
            <a:pPr algn="l"/>
            <a:r>
              <a:rPr lang="pt-PT" altLang="en-US" sz="900" b="1">
                <a:solidFill>
                  <a:schemeClr val="bg1"/>
                </a:solidFill>
              </a:rPr>
              <a:t>Figure: 1 -  Checking AWS Cloudformation Generated</a:t>
            </a:r>
            <a:endParaRPr lang="pt-PT" altLang="en-US" sz="900" b="1">
              <a:solidFill>
                <a:schemeClr val="bg1"/>
              </a:solidFill>
            </a:endParaRPr>
          </a:p>
        </p:txBody>
      </p:sp>
      <p:sp>
        <p:nvSpPr>
          <p:cNvPr id="2" name="Text Box 1"/>
          <p:cNvSpPr txBox="1"/>
          <p:nvPr/>
        </p:nvSpPr>
        <p:spPr>
          <a:xfrm>
            <a:off x="4843780" y="6228715"/>
            <a:ext cx="4164965" cy="229870"/>
          </a:xfrm>
          <a:prstGeom prst="rect">
            <a:avLst/>
          </a:prstGeom>
          <a:noFill/>
        </p:spPr>
        <p:txBody>
          <a:bodyPr wrap="none" rtlCol="0">
            <a:spAutoFit/>
          </a:bodyPr>
          <a:p>
            <a:pPr algn="l"/>
            <a:r>
              <a:rPr lang="pt-PT" altLang="en-US" sz="900" b="1">
                <a:solidFill>
                  <a:schemeClr val="bg1"/>
                </a:solidFill>
              </a:rPr>
              <a:t>Figure: 2 -  Showing services and policies that will be created</a:t>
            </a:r>
            <a:endParaRPr lang="pt-PT" altLang="en-US" sz="900" b="1">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05130" y="1090295"/>
            <a:ext cx="6669405" cy="1703705"/>
          </a:xfrm>
          <a:prstGeom prst="rect">
            <a:avLst/>
          </a:prstGeom>
        </p:spPr>
      </p:pic>
      <p:pic>
        <p:nvPicPr>
          <p:cNvPr id="4" name="Picture 3"/>
          <p:cNvPicPr>
            <a:picLocks noChangeAspect="1"/>
          </p:cNvPicPr>
          <p:nvPr/>
        </p:nvPicPr>
        <p:blipFill>
          <a:blip r:embed="rId3"/>
          <a:stretch>
            <a:fillRect/>
          </a:stretch>
        </p:blipFill>
        <p:spPr>
          <a:xfrm>
            <a:off x="3627755" y="3147060"/>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4778375"/>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34645" y="2827020"/>
            <a:ext cx="3377565" cy="229870"/>
          </a:xfrm>
          <a:prstGeom prst="rect">
            <a:avLst/>
          </a:prstGeom>
          <a:noFill/>
        </p:spPr>
        <p:txBody>
          <a:bodyPr wrap="none" rtlCol="0">
            <a:spAutoFit/>
          </a:bodyPr>
          <a:p>
            <a:pPr algn="l"/>
            <a:r>
              <a:rPr lang="pt-PT" altLang="en-US" sz="900" b="1">
                <a:solidFill>
                  <a:schemeClr val="bg1"/>
                </a:solidFill>
              </a:rPr>
              <a:t>Figure: 1 -  Showing cdk creating all services aws</a:t>
            </a:r>
            <a:endParaRPr lang="pt-PT" altLang="en-US" sz="900" b="1">
              <a:solidFill>
                <a:schemeClr val="bg1"/>
              </a:solidFill>
            </a:endParaRPr>
          </a:p>
        </p:txBody>
      </p:sp>
      <p:sp>
        <p:nvSpPr>
          <p:cNvPr id="7" name="Text Box 6"/>
          <p:cNvSpPr txBox="1"/>
          <p:nvPr/>
        </p:nvSpPr>
        <p:spPr>
          <a:xfrm>
            <a:off x="3627755" y="6326505"/>
            <a:ext cx="2959100" cy="229870"/>
          </a:xfrm>
          <a:prstGeom prst="rect">
            <a:avLst/>
          </a:prstGeom>
          <a:noFill/>
        </p:spPr>
        <p:txBody>
          <a:bodyPr wrap="none" rtlCol="0">
            <a:spAutoFit/>
          </a:bodyPr>
          <a:p>
            <a:pPr algn="l"/>
            <a:r>
              <a:rPr lang="pt-PT" altLang="en-US" sz="900" b="1">
                <a:solidFill>
                  <a:schemeClr val="bg1"/>
                </a:solidFill>
              </a:rPr>
              <a:t>Figure: 2 -  Showing services created(ARN)</a:t>
            </a:r>
            <a:endParaRPr lang="pt-PT" altLang="en-US" sz="900" b="1">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destroy</a:t>
            </a:r>
            <a:endParaRPr lang="pt-PT" altLang="en-US" sz="1200" b="1">
              <a:solidFill>
                <a:schemeClr val="bg1"/>
              </a:solidFill>
            </a:endParaRPr>
          </a:p>
        </p:txBody>
      </p:sp>
      <p:pic>
        <p:nvPicPr>
          <p:cNvPr id="4" name="Picture 3"/>
          <p:cNvPicPr>
            <a:picLocks noChangeAspect="1"/>
          </p:cNvPicPr>
          <p:nvPr/>
        </p:nvPicPr>
        <p:blipFill>
          <a:blip r:embed="rId3"/>
          <a:stretch>
            <a:fillRect/>
          </a:stretch>
        </p:blipFill>
        <p:spPr>
          <a:xfrm>
            <a:off x="459105" y="370649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49961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5920" y="2777490"/>
            <a:ext cx="2667000" cy="229870"/>
          </a:xfrm>
          <a:prstGeom prst="rect">
            <a:avLst/>
          </a:prstGeom>
          <a:noFill/>
        </p:spPr>
        <p:txBody>
          <a:bodyPr wrap="none" rtlCol="0">
            <a:spAutoFit/>
          </a:bodyPr>
          <a:p>
            <a:pPr algn="l"/>
            <a:r>
              <a:rPr lang="pt-PT" altLang="en-US" sz="900" b="1">
                <a:solidFill>
                  <a:schemeClr val="bg1"/>
                </a:solidFill>
              </a:rPr>
              <a:t>Figure: 1 -  Command aws-cdk destroy</a:t>
            </a:r>
            <a:endParaRPr lang="pt-PT" altLang="en-US" sz="900" b="1">
              <a:solidFill>
                <a:schemeClr val="bg1"/>
              </a:solidFill>
            </a:endParaRPr>
          </a:p>
        </p:txBody>
      </p:sp>
      <p:sp>
        <p:nvSpPr>
          <p:cNvPr id="2" name="Text Box 1"/>
          <p:cNvSpPr txBox="1"/>
          <p:nvPr/>
        </p:nvSpPr>
        <p:spPr>
          <a:xfrm>
            <a:off x="367665" y="5039360"/>
            <a:ext cx="4956810" cy="229870"/>
          </a:xfrm>
          <a:prstGeom prst="rect">
            <a:avLst/>
          </a:prstGeom>
          <a:noFill/>
        </p:spPr>
        <p:txBody>
          <a:bodyPr wrap="none" rtlCol="0">
            <a:spAutoFit/>
          </a:bodyPr>
          <a:p>
            <a:pPr algn="l"/>
            <a:r>
              <a:rPr lang="pt-PT" altLang="en-US" sz="900" b="1">
                <a:solidFill>
                  <a:schemeClr val="bg1"/>
                </a:solidFill>
              </a:rPr>
              <a:t>Figure: 2 -  Showing aws-cdk destroy success (necessary confirmation(Y))</a:t>
            </a:r>
            <a:endParaRPr lang="pt-PT" altLang="en-US" sz="900" b="1">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diff</a:t>
            </a:r>
            <a:endParaRPr lang="pt-PT" altLang="en-US" sz="12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607185"/>
            <a:ext cx="7988300" cy="4807585"/>
          </a:xfrm>
          <a:prstGeom prst="rect">
            <a:avLst/>
          </a:prstGeom>
        </p:spPr>
      </p:pic>
      <p:sp>
        <p:nvSpPr>
          <p:cNvPr id="5" name="Rectangles 4"/>
          <p:cNvSpPr/>
          <p:nvPr/>
        </p:nvSpPr>
        <p:spPr>
          <a:xfrm>
            <a:off x="4088765" y="5455285"/>
            <a:ext cx="8103235" cy="9645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7825" y="2751455"/>
            <a:ext cx="3711575" cy="229870"/>
          </a:xfrm>
          <a:prstGeom prst="rect">
            <a:avLst/>
          </a:prstGeom>
          <a:noFill/>
        </p:spPr>
        <p:txBody>
          <a:bodyPr wrap="none" rtlCol="0">
            <a:spAutoFit/>
          </a:bodyPr>
          <a:p>
            <a:pPr algn="l"/>
            <a:r>
              <a:rPr lang="pt-PT" altLang="en-US" sz="900" b="1">
                <a:solidFill>
                  <a:schemeClr val="bg1"/>
                </a:solidFill>
              </a:rPr>
              <a:t>Figure: 1 -  Command aws-cdk checking file diferences</a:t>
            </a:r>
            <a:endParaRPr lang="pt-PT" altLang="en-US" sz="900" b="1">
              <a:solidFill>
                <a:schemeClr val="bg1"/>
              </a:solidFill>
            </a:endParaRPr>
          </a:p>
        </p:txBody>
      </p:sp>
      <p:sp>
        <p:nvSpPr>
          <p:cNvPr id="7" name="Text Box 6"/>
          <p:cNvSpPr txBox="1"/>
          <p:nvPr/>
        </p:nvSpPr>
        <p:spPr>
          <a:xfrm>
            <a:off x="4088765" y="6482080"/>
            <a:ext cx="3982085" cy="229870"/>
          </a:xfrm>
          <a:prstGeom prst="rect">
            <a:avLst/>
          </a:prstGeom>
          <a:noFill/>
        </p:spPr>
        <p:txBody>
          <a:bodyPr wrap="none" rtlCol="0">
            <a:spAutoFit/>
          </a:bodyPr>
          <a:p>
            <a:pPr algn="l"/>
            <a:r>
              <a:rPr lang="pt-PT" altLang="en-US" sz="900" b="1">
                <a:solidFill>
                  <a:schemeClr val="bg1"/>
                </a:solidFill>
              </a:rPr>
              <a:t>Figure: 2 -  Showing diff and list add or removes </a:t>
            </a:r>
            <a:r>
              <a:rPr lang="pt-PT" altLang="en-US" sz="900" b="1">
                <a:solidFill>
                  <a:schemeClr val="bg1"/>
                </a:solidFill>
                <a:sym typeface="+mn-ea"/>
              </a:rPr>
              <a:t>resources</a:t>
            </a:r>
            <a:endParaRPr lang="pt-PT" altLang="en-US" sz="900" b="1">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6123305" y="144462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6123305" y="6380480"/>
            <a:ext cx="5128260" cy="229870"/>
          </a:xfrm>
          <a:prstGeom prst="rect">
            <a:avLst/>
          </a:prstGeom>
          <a:noFill/>
        </p:spPr>
        <p:txBody>
          <a:bodyPr wrap="none" rtlCol="0">
            <a:spAutoFit/>
          </a:bodyPr>
          <a:p>
            <a:pPr algn="l"/>
            <a:r>
              <a:rPr lang="pt-PT" altLang="en-US" sz="900" b="1">
                <a:solidFill>
                  <a:schemeClr val="bg1"/>
                </a:solidFill>
              </a:rPr>
              <a:t>Figure: 2 -  Code Lamda insert order at table orders(fields method put_item)</a:t>
            </a:r>
            <a:endParaRPr lang="pt-PT" altLang="en-US" sz="900" b="1">
              <a:solidFill>
                <a:schemeClr val="bg1"/>
              </a:solidFill>
            </a:endParaRPr>
          </a:p>
        </p:txBody>
      </p:sp>
      <p:sp>
        <p:nvSpPr>
          <p:cNvPr id="10" name="Text Box 9"/>
          <p:cNvSpPr txBox="1"/>
          <p:nvPr/>
        </p:nvSpPr>
        <p:spPr>
          <a:xfrm>
            <a:off x="461645" y="6550025"/>
            <a:ext cx="2296160" cy="229870"/>
          </a:xfrm>
          <a:prstGeom prst="rect">
            <a:avLst/>
          </a:prstGeom>
          <a:noFill/>
        </p:spPr>
        <p:txBody>
          <a:bodyPr wrap="none" rtlCol="0">
            <a:spAutoFit/>
          </a:bodyPr>
          <a:p>
            <a:pPr algn="l"/>
            <a:r>
              <a:rPr lang="pt-PT" altLang="en-US" sz="900" b="1">
                <a:solidFill>
                  <a:schemeClr val="bg1"/>
                </a:solidFill>
              </a:rPr>
              <a:t>Figure: 1 -  Code Lambda Python</a:t>
            </a:r>
            <a:endParaRPr lang="pt-PT" altLang="en-US" sz="900" b="1">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47802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8752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03860" y="6434455"/>
            <a:ext cx="1973580" cy="229870"/>
          </a:xfrm>
          <a:prstGeom prst="rect">
            <a:avLst/>
          </a:prstGeom>
          <a:noFill/>
        </p:spPr>
        <p:txBody>
          <a:bodyPr wrap="none" rtlCol="0">
            <a:spAutoFit/>
          </a:bodyPr>
          <a:p>
            <a:pPr algn="l"/>
            <a:r>
              <a:rPr lang="pt-PT" altLang="en-US" sz="900" b="1">
                <a:solidFill>
                  <a:schemeClr val="bg1"/>
                </a:solidFill>
              </a:rPr>
              <a:t>Figure: 1 -  Code CDK(Java) </a:t>
            </a:r>
            <a:endParaRPr lang="pt-PT" altLang="en-US" sz="900" b="1">
              <a:solidFill>
                <a:schemeClr val="bg1"/>
              </a:solidFill>
            </a:endParaRPr>
          </a:p>
        </p:txBody>
      </p:sp>
      <p:sp>
        <p:nvSpPr>
          <p:cNvPr id="3" name="Text Box 2"/>
          <p:cNvSpPr txBox="1"/>
          <p:nvPr/>
        </p:nvSpPr>
        <p:spPr>
          <a:xfrm>
            <a:off x="3562350" y="6453505"/>
            <a:ext cx="4121785" cy="229870"/>
          </a:xfrm>
          <a:prstGeom prst="rect">
            <a:avLst/>
          </a:prstGeom>
          <a:noFill/>
        </p:spPr>
        <p:txBody>
          <a:bodyPr wrap="none" rtlCol="0">
            <a:spAutoFit/>
          </a:bodyPr>
          <a:p>
            <a:pPr algn="l"/>
            <a:r>
              <a:rPr lang="pt-PT" altLang="en-US" sz="900" b="1">
                <a:solidFill>
                  <a:schemeClr val="bg1"/>
                </a:solidFill>
              </a:rPr>
              <a:t>Figure: 2 -  Method Create Lambda function using CDK(Java) </a:t>
            </a:r>
            <a:endParaRPr lang="pt-PT" altLang="en-US" sz="900" b="1">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Requirement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11480" y="5356860"/>
            <a:ext cx="5633720" cy="229870"/>
          </a:xfrm>
          <a:prstGeom prst="rect">
            <a:avLst/>
          </a:prstGeom>
          <a:noFill/>
        </p:spPr>
        <p:txBody>
          <a:bodyPr wrap="none" rtlCol="0">
            <a:spAutoFit/>
          </a:bodyPr>
          <a:p>
            <a:pPr algn="l"/>
            <a:r>
              <a:rPr lang="pt-PT" altLang="en-US" sz="900" b="1">
                <a:solidFill>
                  <a:schemeClr val="bg1"/>
                </a:solidFill>
              </a:rPr>
              <a:t>Figure: 1 -  Code CDK(Java), creating Statements(effect, actions, resources) for Role</a:t>
            </a:r>
            <a:endParaRPr lang="pt-PT" altLang="en-US" sz="900" b="1">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2864485"/>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9125"/>
            <a:ext cx="11576685" cy="275590"/>
          </a:xfrm>
          <a:prstGeom prst="rect">
            <a:avLst/>
          </a:prstGeom>
          <a:noFill/>
        </p:spPr>
        <p:txBody>
          <a:bodyPr wrap="square" rtlCol="0" anchor="t">
            <a:spAutoFit/>
          </a:bodyPr>
          <a:p>
            <a:pPr algn="just"/>
            <a:r>
              <a:rPr lang="pt-PT" sz="1200" b="1">
                <a:solidFill>
                  <a:schemeClr val="bg1"/>
                </a:solidFill>
              </a:rPr>
              <a:t>Create DynamoBD and Grant Permissions Lambda Functions</a:t>
            </a:r>
            <a:endParaRPr lang="pt-PT" sz="1200" b="1">
              <a:solidFill>
                <a:schemeClr val="bg1"/>
              </a:solidFill>
            </a:endParaRPr>
          </a:p>
        </p:txBody>
      </p:sp>
      <p:sp>
        <p:nvSpPr>
          <p:cNvPr id="5" name="Rectangles 4"/>
          <p:cNvSpPr/>
          <p:nvPr/>
        </p:nvSpPr>
        <p:spPr>
          <a:xfrm>
            <a:off x="596900" y="3072765"/>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413375"/>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2864485"/>
            <a:ext cx="728980" cy="728980"/>
          </a:xfrm>
          <a:prstGeom prst="rect">
            <a:avLst/>
          </a:prstGeom>
        </p:spPr>
      </p:pic>
      <p:pic>
        <p:nvPicPr>
          <p:cNvPr id="7" name="Picture 6"/>
          <p:cNvPicPr>
            <a:picLocks noChangeAspect="1"/>
          </p:cNvPicPr>
          <p:nvPr/>
        </p:nvPicPr>
        <p:blipFill>
          <a:blip r:embed="rId3"/>
          <a:stretch>
            <a:fillRect/>
          </a:stretch>
        </p:blipFill>
        <p:spPr>
          <a:xfrm>
            <a:off x="6466840" y="925195"/>
            <a:ext cx="5229225" cy="1390650"/>
          </a:xfrm>
          <a:prstGeom prst="rect">
            <a:avLst/>
          </a:prstGeom>
        </p:spPr>
      </p:pic>
      <p:pic>
        <p:nvPicPr>
          <p:cNvPr id="11" name="Picture 10"/>
          <p:cNvPicPr>
            <a:picLocks noChangeAspect="1"/>
          </p:cNvPicPr>
          <p:nvPr/>
        </p:nvPicPr>
        <p:blipFill>
          <a:blip r:embed="rId4"/>
          <a:stretch>
            <a:fillRect/>
          </a:stretch>
        </p:blipFill>
        <p:spPr>
          <a:xfrm>
            <a:off x="442595" y="925195"/>
            <a:ext cx="5946140" cy="1402715"/>
          </a:xfrm>
          <a:prstGeom prst="rect">
            <a:avLst/>
          </a:prstGeom>
        </p:spPr>
      </p:pic>
      <p:cxnSp>
        <p:nvCxnSpPr>
          <p:cNvPr id="12" name="Straight Arrow Connector 11"/>
          <p:cNvCxnSpPr/>
          <p:nvPr/>
        </p:nvCxnSpPr>
        <p:spPr>
          <a:xfrm flipH="1" flipV="1">
            <a:off x="3100070" y="2345690"/>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345690"/>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50215" y="6574155"/>
            <a:ext cx="5748020" cy="229870"/>
          </a:xfrm>
          <a:prstGeom prst="rect">
            <a:avLst/>
          </a:prstGeom>
          <a:noFill/>
        </p:spPr>
        <p:txBody>
          <a:bodyPr wrap="none" rtlCol="0">
            <a:spAutoFit/>
          </a:bodyPr>
          <a:p>
            <a:pPr algn="l"/>
            <a:r>
              <a:rPr lang="pt-PT" altLang="en-US" sz="900" b="1">
                <a:solidFill>
                  <a:schemeClr val="bg1"/>
                </a:solidFill>
              </a:rPr>
              <a:t>Figure: 1 -  Code CDK(Java), creating DynamoDB, setting permission lambda functions</a:t>
            </a:r>
            <a:endParaRPr lang="pt-PT" altLang="en-US" sz="900" b="1">
              <a:solidFill>
                <a:schemeClr val="bg1"/>
              </a:solidFill>
            </a:endParaRPr>
          </a:p>
        </p:txBody>
      </p:sp>
      <p:sp>
        <p:nvSpPr>
          <p:cNvPr id="10" name="Text Box 9"/>
          <p:cNvSpPr txBox="1"/>
          <p:nvPr/>
        </p:nvSpPr>
        <p:spPr>
          <a:xfrm>
            <a:off x="442595" y="2336800"/>
            <a:ext cx="5165090" cy="229870"/>
          </a:xfrm>
          <a:prstGeom prst="rect">
            <a:avLst/>
          </a:prstGeom>
          <a:noFill/>
        </p:spPr>
        <p:txBody>
          <a:bodyPr wrap="none" rtlCol="0">
            <a:spAutoFit/>
          </a:bodyPr>
          <a:p>
            <a:pPr algn="l"/>
            <a:r>
              <a:rPr lang="pt-PT" altLang="en-US" sz="900" b="1">
                <a:solidFill>
                  <a:schemeClr val="bg1"/>
                </a:solidFill>
              </a:rPr>
              <a:t>Figure: 3 -  Code CDK(Java), props  DynamoDB(names, partitionKey, sortKey)</a:t>
            </a:r>
            <a:endParaRPr lang="pt-PT" altLang="en-US" sz="900" b="1">
              <a:solidFill>
                <a:schemeClr val="bg1"/>
              </a:solidFill>
            </a:endParaRPr>
          </a:p>
        </p:txBody>
      </p:sp>
      <p:sp>
        <p:nvSpPr>
          <p:cNvPr id="14" name="Text Box 13"/>
          <p:cNvSpPr txBox="1"/>
          <p:nvPr/>
        </p:nvSpPr>
        <p:spPr>
          <a:xfrm>
            <a:off x="6392545" y="2310765"/>
            <a:ext cx="3342640" cy="229870"/>
          </a:xfrm>
          <a:prstGeom prst="rect">
            <a:avLst/>
          </a:prstGeom>
          <a:noFill/>
        </p:spPr>
        <p:txBody>
          <a:bodyPr wrap="none" rtlCol="0">
            <a:spAutoFit/>
          </a:bodyPr>
          <a:p>
            <a:pPr algn="l"/>
            <a:r>
              <a:rPr lang="pt-PT" altLang="en-US" sz="900" b="1">
                <a:solidFill>
                  <a:schemeClr val="bg1"/>
                </a:solidFill>
              </a:rPr>
              <a:t>Figure: 3 -  Code CDK(Java), creating lambda Env</a:t>
            </a:r>
            <a:endParaRPr lang="pt-PT" altLang="en-US" sz="900" b="1">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064760" y="1012825"/>
            <a:ext cx="6859270" cy="3175000"/>
          </a:xfrm>
          <a:prstGeom prst="rect">
            <a:avLst/>
          </a:prstGeom>
        </p:spPr>
      </p:pic>
      <p:pic>
        <p:nvPicPr>
          <p:cNvPr id="7" name="Picture 6"/>
          <p:cNvPicPr>
            <a:picLocks noChangeAspect="1"/>
          </p:cNvPicPr>
          <p:nvPr/>
        </p:nvPicPr>
        <p:blipFill>
          <a:blip r:embed="rId2"/>
          <a:stretch>
            <a:fillRect/>
          </a:stretch>
        </p:blipFill>
        <p:spPr>
          <a:xfrm>
            <a:off x="276225" y="52228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0870"/>
            <a:ext cx="11576685" cy="275590"/>
          </a:xfrm>
          <a:prstGeom prst="rect">
            <a:avLst/>
          </a:prstGeom>
          <a:noFill/>
        </p:spPr>
        <p:txBody>
          <a:bodyPr wrap="square" rtlCol="0" anchor="t">
            <a:spAutoFit/>
          </a:bodyPr>
          <a:p>
            <a:pPr algn="just"/>
            <a:r>
              <a:rPr lang="pt-PT" sz="1200" b="1">
                <a:solidFill>
                  <a:schemeClr val="bg1"/>
                </a:solidFill>
              </a:rPr>
              <a:t>Reading Lambda Functions</a:t>
            </a:r>
            <a:endParaRPr lang="pt-PT" sz="1200" b="1">
              <a:solidFill>
                <a:schemeClr val="bg1"/>
              </a:solidFill>
            </a:endParaRPr>
          </a:p>
        </p:txBody>
      </p:sp>
      <p:pic>
        <p:nvPicPr>
          <p:cNvPr id="10" name="Picture 9"/>
          <p:cNvPicPr>
            <a:picLocks noChangeAspect="1"/>
          </p:cNvPicPr>
          <p:nvPr/>
        </p:nvPicPr>
        <p:blipFill>
          <a:blip r:embed="rId3"/>
          <a:stretch>
            <a:fillRect/>
          </a:stretch>
        </p:blipFill>
        <p:spPr>
          <a:xfrm>
            <a:off x="11404600" y="140335"/>
            <a:ext cx="728980" cy="728980"/>
          </a:xfrm>
          <a:prstGeom prst="rect">
            <a:avLst/>
          </a:prstGeom>
        </p:spPr>
      </p:pic>
      <p:sp>
        <p:nvSpPr>
          <p:cNvPr id="3" name="Rectangles 2"/>
          <p:cNvSpPr/>
          <p:nvPr/>
        </p:nvSpPr>
        <p:spPr>
          <a:xfrm>
            <a:off x="3547745" y="5189855"/>
            <a:ext cx="837501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534400" y="4054475"/>
            <a:ext cx="473710" cy="113538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979805"/>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766060"/>
            <a:ext cx="2943225" cy="1971675"/>
          </a:xfrm>
          <a:prstGeom prst="rect">
            <a:avLst/>
          </a:prstGeom>
        </p:spPr>
      </p:pic>
      <p:cxnSp>
        <p:nvCxnSpPr>
          <p:cNvPr id="17" name="Straight Arrow Connector 16"/>
          <p:cNvCxnSpPr>
            <a:endCxn id="18" idx="0"/>
          </p:cNvCxnSpPr>
          <p:nvPr/>
        </p:nvCxnSpPr>
        <p:spPr>
          <a:xfrm>
            <a:off x="2009775" y="199326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35153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248285" y="6477635"/>
            <a:ext cx="3696335" cy="229870"/>
          </a:xfrm>
          <a:prstGeom prst="rect">
            <a:avLst/>
          </a:prstGeom>
          <a:noFill/>
        </p:spPr>
        <p:txBody>
          <a:bodyPr wrap="none" rtlCol="0">
            <a:spAutoFit/>
          </a:bodyPr>
          <a:p>
            <a:pPr algn="l"/>
            <a:r>
              <a:rPr lang="pt-PT" altLang="en-US" sz="900" b="1">
                <a:solidFill>
                  <a:schemeClr val="bg1"/>
                </a:solidFill>
              </a:rPr>
              <a:t>Figure: 1 -  Code CDK(Java), created lambda Functions</a:t>
            </a:r>
            <a:endParaRPr lang="pt-PT" altLang="en-US" sz="900" b="1">
              <a:solidFill>
                <a:schemeClr val="bg1"/>
              </a:solidFill>
            </a:endParaRPr>
          </a:p>
        </p:txBody>
      </p:sp>
      <p:sp>
        <p:nvSpPr>
          <p:cNvPr id="5" name="Text Box 4"/>
          <p:cNvSpPr txBox="1"/>
          <p:nvPr/>
        </p:nvSpPr>
        <p:spPr>
          <a:xfrm>
            <a:off x="5064760" y="4210685"/>
            <a:ext cx="6991350" cy="229870"/>
          </a:xfrm>
          <a:prstGeom prst="rect">
            <a:avLst/>
          </a:prstGeom>
          <a:noFill/>
        </p:spPr>
        <p:txBody>
          <a:bodyPr wrap="none" rtlCol="0">
            <a:spAutoFit/>
          </a:bodyPr>
          <a:p>
            <a:pPr algn="l"/>
            <a:r>
              <a:rPr lang="pt-PT" altLang="en-US" sz="900" b="1">
                <a:solidFill>
                  <a:schemeClr val="bg1"/>
                </a:solidFill>
              </a:rPr>
              <a:t>Figure: 2 -  Code CDK(Java), reading file python(py), settings(memorySize, role, timeout, version Python)</a:t>
            </a:r>
            <a:endParaRPr lang="pt-PT" altLang="en-US" sz="900" b="1">
              <a:solidFill>
                <a:schemeClr val="bg1"/>
              </a:solidFill>
            </a:endParaRPr>
          </a:p>
        </p:txBody>
      </p:sp>
      <p:sp>
        <p:nvSpPr>
          <p:cNvPr id="19" name="Text Box 18"/>
          <p:cNvSpPr txBox="1"/>
          <p:nvPr/>
        </p:nvSpPr>
        <p:spPr>
          <a:xfrm>
            <a:off x="102870" y="2300605"/>
            <a:ext cx="3697605" cy="229870"/>
          </a:xfrm>
          <a:prstGeom prst="rect">
            <a:avLst/>
          </a:prstGeom>
          <a:noFill/>
        </p:spPr>
        <p:txBody>
          <a:bodyPr wrap="none" rtlCol="0">
            <a:spAutoFit/>
          </a:bodyPr>
          <a:p>
            <a:pPr algn="l"/>
            <a:r>
              <a:rPr lang="pt-PT" altLang="en-US" sz="900" b="1">
                <a:solidFill>
                  <a:schemeClr val="bg1"/>
                </a:solidFill>
              </a:rPr>
              <a:t>Figure: 3 -  Code CDK(Java), reading file folder lambda</a:t>
            </a:r>
            <a:endParaRPr lang="pt-PT" altLang="en-US" sz="900" b="1">
              <a:solidFill>
                <a:schemeClr val="bg1"/>
              </a:solidFill>
            </a:endParaRPr>
          </a:p>
        </p:txBody>
      </p:sp>
      <p:sp>
        <p:nvSpPr>
          <p:cNvPr id="20" name="Text Box 19"/>
          <p:cNvSpPr txBox="1"/>
          <p:nvPr/>
        </p:nvSpPr>
        <p:spPr>
          <a:xfrm>
            <a:off x="1054100" y="4770755"/>
            <a:ext cx="2143760" cy="229870"/>
          </a:xfrm>
          <a:prstGeom prst="rect">
            <a:avLst/>
          </a:prstGeom>
          <a:noFill/>
        </p:spPr>
        <p:txBody>
          <a:bodyPr wrap="none" rtlCol="0">
            <a:spAutoFit/>
          </a:bodyPr>
          <a:p>
            <a:pPr algn="l"/>
            <a:r>
              <a:rPr lang="pt-PT" altLang="en-US" sz="900" b="1">
                <a:solidFill>
                  <a:schemeClr val="bg1"/>
                </a:solidFill>
              </a:rPr>
              <a:t>Figure: 4 -  files folder lambda</a:t>
            </a:r>
            <a:endParaRPr lang="pt-PT" altLang="en-US" sz="900" b="1">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550545" y="3959225"/>
            <a:ext cx="2018030" cy="3911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cxnSp>
        <p:nvCxnSpPr>
          <p:cNvPr id="15" name="Straight Arrow Connector 14"/>
          <p:cNvCxnSpPr>
            <a:stCxn id="18" idx="3"/>
          </p:cNvCxnSpPr>
          <p:nvPr/>
        </p:nvCxnSpPr>
        <p:spPr>
          <a:xfrm flipV="1">
            <a:off x="2568575" y="3529330"/>
            <a:ext cx="3872865" cy="62547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534035" y="4473575"/>
            <a:ext cx="3363595" cy="229870"/>
          </a:xfrm>
          <a:prstGeom prst="rect">
            <a:avLst/>
          </a:prstGeom>
          <a:noFill/>
        </p:spPr>
        <p:txBody>
          <a:bodyPr wrap="none" rtlCol="0">
            <a:spAutoFit/>
          </a:bodyPr>
          <a:p>
            <a:pPr algn="l"/>
            <a:r>
              <a:rPr lang="pt-PT" altLang="en-US" sz="900" b="1">
                <a:solidFill>
                  <a:schemeClr val="bg1"/>
                </a:solidFill>
              </a:rPr>
              <a:t>Figure: 1 -  Code CDK(Java), created API Gateway</a:t>
            </a:r>
            <a:endParaRPr lang="pt-PT" altLang="en-US" sz="900" b="1">
              <a:solidFill>
                <a:schemeClr val="bg1"/>
              </a:solidFill>
            </a:endParaRPr>
          </a:p>
        </p:txBody>
      </p:sp>
      <p:sp>
        <p:nvSpPr>
          <p:cNvPr id="6" name="Text Box 5"/>
          <p:cNvSpPr txBox="1"/>
          <p:nvPr/>
        </p:nvSpPr>
        <p:spPr>
          <a:xfrm>
            <a:off x="5382260" y="6579870"/>
            <a:ext cx="3690620" cy="229870"/>
          </a:xfrm>
          <a:prstGeom prst="rect">
            <a:avLst/>
          </a:prstGeom>
          <a:noFill/>
        </p:spPr>
        <p:txBody>
          <a:bodyPr wrap="none" rtlCol="0">
            <a:spAutoFit/>
          </a:bodyPr>
          <a:p>
            <a:pPr algn="l"/>
            <a:r>
              <a:rPr lang="pt-PT" altLang="en-US" sz="900" b="1">
                <a:solidFill>
                  <a:schemeClr val="bg1"/>
                </a:solidFill>
                <a:sym typeface="+mn-ea"/>
              </a:rPr>
              <a:t>Figure: 2 -  Code CDK(Java), created Cors API Gateway</a:t>
            </a:r>
            <a:endParaRPr lang="pt-PT" altLang="en-US" sz="900" b="1">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343150" cy="229870"/>
          </a:xfrm>
          <a:prstGeom prst="rect">
            <a:avLst/>
          </a:prstGeom>
          <a:noFill/>
        </p:spPr>
        <p:txBody>
          <a:bodyPr wrap="none" rtlCol="0">
            <a:spAutoFit/>
          </a:bodyPr>
          <a:p>
            <a:pPr algn="l"/>
            <a:r>
              <a:rPr lang="pt-PT" altLang="en-US" sz="900" b="1">
                <a:solidFill>
                  <a:schemeClr val="bg1"/>
                </a:solidFill>
              </a:rPr>
              <a:t>Figure: 2 -  add item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556510" cy="229870"/>
          </a:xfrm>
          <a:prstGeom prst="rect">
            <a:avLst/>
          </a:prstGeom>
          <a:noFill/>
        </p:spPr>
        <p:txBody>
          <a:bodyPr wrap="none" rtlCol="0">
            <a:spAutoFit/>
          </a:bodyPr>
          <a:p>
            <a:pPr algn="l"/>
            <a:r>
              <a:rPr lang="pt-PT" altLang="en-US" sz="900" b="1">
                <a:solidFill>
                  <a:schemeClr val="bg1"/>
                </a:solidFill>
              </a:rPr>
              <a:t>Figure: 2 -  update item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80594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67335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36562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487295" y="6535420"/>
            <a:ext cx="2603500" cy="229870"/>
          </a:xfrm>
          <a:prstGeom prst="rect">
            <a:avLst/>
          </a:prstGeom>
          <a:noFill/>
        </p:spPr>
        <p:txBody>
          <a:bodyPr wrap="none" rtlCol="0">
            <a:spAutoFit/>
          </a:bodyPr>
          <a:p>
            <a:pPr algn="l"/>
            <a:r>
              <a:rPr lang="pt-PT" altLang="en-US" sz="900" b="1">
                <a:solidFill>
                  <a:schemeClr val="bg1"/>
                </a:solidFill>
              </a:rPr>
              <a:t>Figure: 2 -  Get All items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336290" cy="229870"/>
          </a:xfrm>
          <a:prstGeom prst="rect">
            <a:avLst/>
          </a:prstGeom>
          <a:noFill/>
        </p:spPr>
        <p:txBody>
          <a:bodyPr wrap="none" rtlCol="0">
            <a:spAutoFit/>
          </a:bodyPr>
          <a:p>
            <a:pPr algn="l"/>
            <a:r>
              <a:rPr lang="pt-PT" altLang="en-US" sz="900" b="1">
                <a:solidFill>
                  <a:schemeClr val="bg1"/>
                </a:solidFill>
              </a:rPr>
              <a:t>Figure: 2 -  Get One item by orderId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235325" cy="229870"/>
          </a:xfrm>
          <a:prstGeom prst="rect">
            <a:avLst/>
          </a:prstGeom>
          <a:noFill/>
        </p:spPr>
        <p:txBody>
          <a:bodyPr wrap="none" rtlCol="0">
            <a:spAutoFit/>
          </a:bodyPr>
          <a:p>
            <a:pPr algn="l"/>
            <a:r>
              <a:rPr lang="pt-PT" altLang="en-US" sz="900" b="1">
                <a:solidFill>
                  <a:schemeClr val="bg1"/>
                </a:solidFill>
              </a:rPr>
              <a:t>Figure: 2 -  Delete item by orderId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639820" cy="229870"/>
          </a:xfrm>
          <a:prstGeom prst="rect">
            <a:avLst/>
          </a:prstGeom>
          <a:noFill/>
        </p:spPr>
        <p:txBody>
          <a:bodyPr wrap="none" rtlCol="0">
            <a:spAutoFit/>
          </a:bodyPr>
          <a:p>
            <a:pPr algn="l"/>
            <a:r>
              <a:rPr lang="pt-PT" altLang="en-US" sz="900" b="1">
                <a:solidFill>
                  <a:schemeClr val="bg1"/>
                </a:solidFill>
              </a:rPr>
              <a:t>Figure: 2 -  Put item table order  (code Python boto3)</a:t>
            </a:r>
            <a:endParaRPr lang="pt-PT" altLang="en-US" sz="900" b="1">
              <a:solidFill>
                <a:schemeClr val="bg1"/>
              </a:solidFill>
            </a:endParaRPr>
          </a:p>
        </p:txBody>
      </p:sp>
      <p:sp>
        <p:nvSpPr>
          <p:cNvPr id="4" name="Text Box 3"/>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33030</Words>
  <Application>WPS Presentation</Application>
  <PresentationFormat>Widescreen</PresentationFormat>
  <Paragraphs>1811</Paragraphs>
  <Slides>123</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123</vt:i4>
      </vt:variant>
    </vt:vector>
  </HeadingPairs>
  <TitlesOfParts>
    <vt:vector size="148"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Abyssinica SIL</vt:lpstr>
      <vt:lpstr>Office Theme</vt:lpstr>
      <vt:lpstr>Getting to know AWS Serverless with CDK, Java and Python</vt:lpstr>
      <vt:lpstr>PowerPoint 演示文稿</vt:lpstr>
      <vt:lpstr>PowerPoint 演示文稿</vt:lpstr>
      <vt:lpstr>Question  AI</vt:lpstr>
      <vt:lpstr>PowerPoint 演示文稿</vt:lpstr>
      <vt:lpstr>PowerPoint 演示文稿</vt:lpstr>
      <vt:lpstr>Question  AI</vt:lpstr>
      <vt:lpstr>PowerPoint 演示文稿</vt:lpstr>
      <vt:lpstr>Prerequisites  and  Tools</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Serverless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Storage</vt:lpstr>
      <vt:lpstr>PowerPoint 演示文稿</vt:lpstr>
      <vt:lpstr>AWS Database</vt:lpstr>
      <vt:lpstr>PowerPoint 演示文稿</vt:lpstr>
      <vt:lpstr>PowerPoint 演示文稿</vt:lpstr>
      <vt:lpstr>PowerPoint 演示文稿</vt:lpstr>
      <vt:lpstr>AWS API  Gateway</vt:lpstr>
      <vt:lpstr>PowerPoint 演示文稿</vt:lpstr>
      <vt:lpstr>PowerPoint 演示文稿</vt:lpstr>
      <vt:lpstr>AWS Application Integration</vt:lpstr>
      <vt:lpstr>Amazon  SNS</vt:lpstr>
      <vt:lpstr>PowerPoint 演示文稿</vt:lpstr>
      <vt:lpstr>PowerPoint 演示文稿</vt:lpstr>
      <vt:lpstr>Amazon  SQS</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1042</cp:revision>
  <dcterms:created xsi:type="dcterms:W3CDTF">2023-10-18T02:22:52Z</dcterms:created>
  <dcterms:modified xsi:type="dcterms:W3CDTF">2023-10-18T02:22:52Z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